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5" r:id="rId1"/>
  </p:sldMasterIdLst>
  <p:notesMasterIdLst>
    <p:notesMasterId r:id="rId44"/>
  </p:notesMasterIdLst>
  <p:sldIdLst>
    <p:sldId id="257" r:id="rId2"/>
    <p:sldId id="350" r:id="rId3"/>
    <p:sldId id="313" r:id="rId4"/>
    <p:sldId id="418" r:id="rId5"/>
    <p:sldId id="399" r:id="rId6"/>
    <p:sldId id="407" r:id="rId7"/>
    <p:sldId id="405" r:id="rId8"/>
    <p:sldId id="406" r:id="rId9"/>
    <p:sldId id="415" r:id="rId10"/>
    <p:sldId id="419" r:id="rId11"/>
    <p:sldId id="420" r:id="rId12"/>
    <p:sldId id="421" r:id="rId13"/>
    <p:sldId id="422" r:id="rId14"/>
    <p:sldId id="423" r:id="rId15"/>
    <p:sldId id="425" r:id="rId16"/>
    <p:sldId id="426" r:id="rId17"/>
    <p:sldId id="400" r:id="rId18"/>
    <p:sldId id="404" r:id="rId19"/>
    <p:sldId id="401" r:id="rId20"/>
    <p:sldId id="402" r:id="rId21"/>
    <p:sldId id="403" r:id="rId22"/>
    <p:sldId id="408" r:id="rId23"/>
    <p:sldId id="410" r:id="rId24"/>
    <p:sldId id="411" r:id="rId25"/>
    <p:sldId id="314" r:id="rId26"/>
    <p:sldId id="315" r:id="rId27"/>
    <p:sldId id="412" r:id="rId28"/>
    <p:sldId id="259" r:id="rId29"/>
    <p:sldId id="414" r:id="rId30"/>
    <p:sldId id="432" r:id="rId31"/>
    <p:sldId id="427" r:id="rId32"/>
    <p:sldId id="428" r:id="rId33"/>
    <p:sldId id="429" r:id="rId34"/>
    <p:sldId id="430" r:id="rId35"/>
    <p:sldId id="431" r:id="rId36"/>
    <p:sldId id="437" r:id="rId37"/>
    <p:sldId id="436" r:id="rId38"/>
    <p:sldId id="438" r:id="rId39"/>
    <p:sldId id="439" r:id="rId40"/>
    <p:sldId id="433" r:id="rId41"/>
    <p:sldId id="434" r:id="rId42"/>
    <p:sldId id="435" r:id="rId4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98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D7356-6569-4D35-ABFA-593E8554E35E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AA3AE-03AF-4BEA-B75D-CB6C5C61F74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C61FFC-8D68-4680-BB57-F410B1B86281}" type="slidenum">
              <a:rPr lang="es-MX" smtClean="0"/>
              <a:pPr>
                <a:defRPr/>
              </a:pPr>
              <a:t>1</a:t>
            </a:fld>
            <a:endParaRPr lang="es-MX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CDE51F-DB50-40AA-969D-EA673BD0BD17}" type="slidenum">
              <a:rPr lang="es-ES_tradnl"/>
              <a:pPr/>
              <a:t>6</a:t>
            </a:fld>
            <a:endParaRPr lang="es-ES_tradnl"/>
          </a:p>
        </p:txBody>
      </p:sp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E15960-5F1A-4B4B-9823-1B787FF87D20}" type="slidenum">
              <a:rPr lang="es-ES_tradnl"/>
              <a:pPr/>
              <a:t>7</a:t>
            </a:fld>
            <a:endParaRPr lang="es-ES_tradnl"/>
          </a:p>
        </p:txBody>
      </p:sp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CAE195-2133-4A28-AC9D-6E806C6EBB46}" type="slidenum">
              <a:rPr lang="es-ES_tradnl"/>
              <a:pPr/>
              <a:t>8</a:t>
            </a:fld>
            <a:endParaRPr lang="es-ES_tradnl"/>
          </a:p>
        </p:txBody>
      </p:sp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3136DD-5AF1-4E99-92B6-2CEAF692B414}" type="slidenum">
              <a:rPr lang="es-ES_tradnl"/>
              <a:pPr/>
              <a:t>22</a:t>
            </a:fld>
            <a:endParaRPr lang="es-ES_tradnl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6421" y="4344025"/>
            <a:ext cx="5485158" cy="4114488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D79638-5DD7-406A-8B72-4065269C6AC3}" type="slidenum">
              <a:rPr lang="es-ES"/>
              <a:pPr/>
              <a:t>25</a:t>
            </a:fld>
            <a:endParaRPr lang="es-ES" dirty="0"/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3569F04-D41D-4761-A469-691225AF13EB}" type="slidenum">
              <a:rPr lang="es-ES" sz="1200"/>
              <a:pPr algn="r"/>
              <a:t>25</a:t>
            </a:fld>
            <a:endParaRPr lang="es-E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4213"/>
            <a:ext cx="4573587" cy="3430587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4344988"/>
            <a:ext cx="5484812" cy="4114800"/>
          </a:xfrm>
        </p:spPr>
        <p:txBody>
          <a:bodyPr/>
          <a:lstStyle/>
          <a:p>
            <a:r>
              <a:rPr lang="es-MX" dirty="0"/>
              <a:t>Busca enfatizar que el acceso a la información acota al Estado y a la discrecionalidad frente al interés público, es decir, que es una práctica que amplía el espacio y el diálogo públicos; que parte de un principio sano para las democracias, que considera que cualquier persona puede evaluar lo que el Estado hace siempre que cuente con información suficiente.</a:t>
            </a:r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BAA3AE-03AF-4BEA-B75D-CB6C5C61F74C}" type="slidenum">
              <a:rPr lang="es-ES" smtClean="0"/>
              <a:pPr/>
              <a:t>39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26F1BFF-70AD-4DB7-9925-E6BCA26F26AF}" type="datetimeFigureOut">
              <a:rPr lang="es-ES" smtClean="0"/>
              <a:pPr/>
              <a:t>12/11/2012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E2C877D-201F-435B-9D86-F4025AACB1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47" r:id="rId2"/>
    <p:sldLayoutId id="2147484048" r:id="rId3"/>
    <p:sldLayoutId id="2147484049" r:id="rId4"/>
    <p:sldLayoutId id="2147484050" r:id="rId5"/>
    <p:sldLayoutId id="2147484051" r:id="rId6"/>
    <p:sldLayoutId id="2147484052" r:id="rId7"/>
    <p:sldLayoutId id="2147484053" r:id="rId8"/>
    <p:sldLayoutId id="2147484054" r:id="rId9"/>
    <p:sldLayoutId id="2147484055" r:id="rId10"/>
    <p:sldLayoutId id="2147484056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ChangeArrowheads="1"/>
          </p:cNvSpPr>
          <p:nvPr/>
        </p:nvSpPr>
        <p:spPr bwMode="auto">
          <a:xfrm>
            <a:off x="0" y="500063"/>
            <a:ext cx="9144000" cy="5853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4" name="5 CuadroTexto"/>
          <p:cNvSpPr txBox="1">
            <a:spLocks noChangeArrowheads="1"/>
          </p:cNvSpPr>
          <p:nvPr/>
        </p:nvSpPr>
        <p:spPr bwMode="auto">
          <a:xfrm>
            <a:off x="2071670" y="357166"/>
            <a:ext cx="68580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MX" sz="3600" dirty="0" smtClean="0">
                <a:solidFill>
                  <a:schemeClr val="accent3">
                    <a:lumMod val="50000"/>
                  </a:schemeClr>
                </a:solidFill>
              </a:rPr>
              <a:t>Derecho de Acceso a la Información en México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4000496" y="5000636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MX" sz="2000" b="1" dirty="0" smtClean="0"/>
              <a:t>Cecilia </a:t>
            </a:r>
            <a:r>
              <a:rPr lang="es-MX" sz="2000" b="1" dirty="0" err="1" smtClean="0"/>
              <a:t>Azuara</a:t>
            </a:r>
            <a:endParaRPr lang="es-MX" sz="2000" b="1" dirty="0" smtClean="0"/>
          </a:p>
          <a:p>
            <a:pPr algn="r"/>
            <a:r>
              <a:rPr lang="es-MX" sz="2000" b="1" dirty="0" smtClean="0"/>
              <a:t>Secretaría de Acceso</a:t>
            </a:r>
          </a:p>
          <a:p>
            <a:pPr algn="r"/>
            <a:r>
              <a:rPr lang="es-MX" sz="2000" b="1" dirty="0" smtClean="0"/>
              <a:t>a la Información</a:t>
            </a:r>
          </a:p>
        </p:txBody>
      </p:sp>
      <p:pic>
        <p:nvPicPr>
          <p:cNvPr id="9" name="0 Imagen" descr="10añosColor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4282" y="214290"/>
            <a:ext cx="1785950" cy="185925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14282" y="2000240"/>
            <a:ext cx="8534400" cy="2214578"/>
          </a:xfrm>
        </p:spPr>
        <p:txBody>
          <a:bodyPr>
            <a:normAutofit/>
          </a:bodyPr>
          <a:lstStyle/>
          <a:p>
            <a:pPr marL="914400" indent="-914400"/>
            <a:r>
              <a:rPr lang="es-MX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  <a:ea typeface="+mn-ea"/>
                <a:cs typeface="+mn-cs"/>
              </a:rPr>
              <a:t>2.- Consolidación del derecho de acceso a la información</a:t>
            </a:r>
            <a:br>
              <a:rPr lang="es-MX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  <a:ea typeface="+mn-ea"/>
                <a:cs typeface="+mn-cs"/>
              </a:rPr>
            </a:br>
            <a:r>
              <a:rPr lang="es-MX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  <a:ea typeface="+mn-ea"/>
                <a:cs typeface="+mn-cs"/>
              </a:rPr>
              <a:t>(2007)</a:t>
            </a:r>
            <a:endParaRPr lang="es-MX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4000" b="1" dirty="0" smtClean="0">
                <a:latin typeface="Calibri" pitchFamily="34" charset="0"/>
              </a:rPr>
              <a:t>Antecedentes</a:t>
            </a:r>
            <a:endParaRPr lang="es-MX" sz="4000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sz="2800" dirty="0" smtClean="0">
                <a:latin typeface="Calibri" pitchFamily="34" charset="0"/>
              </a:rPr>
              <a:t>Necesidad de alinear la tutela del derecho de acceso a la información con principios internacionales.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Asimetrías en la forma de garantizar el derecho de acceso a la información (Federación-entidades federativas-municipios)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Establecer un piso en la regulación del derecho.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endParaRPr lang="es-MX" dirty="0" smtClean="0"/>
          </a:p>
          <a:p>
            <a:pPr algn="just"/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 smtClean="0">
                <a:latin typeface="Calibri" pitchFamily="34" charset="0"/>
              </a:rPr>
              <a:t>Reforma al artículo 6o constitucional</a:t>
            </a: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Publicada en el DOF el 20 de julio de 2007</a:t>
            </a:r>
          </a:p>
          <a:p>
            <a:pPr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Da contenido a la garantía.</a:t>
            </a:r>
          </a:p>
          <a:p>
            <a:pPr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Establece las bases y principios que deben regir en la tutela del derecho de acceso a la información.</a:t>
            </a:r>
          </a:p>
          <a:p>
            <a:pPr algn="just"/>
            <a:endParaRPr lang="es-MX" dirty="0" smtClean="0"/>
          </a:p>
          <a:p>
            <a:pPr algn="just"/>
            <a:r>
              <a:rPr lang="es-MX" dirty="0" smtClean="0"/>
              <a:t>Objetivo: uniformidad en el ejercicio del derecho.</a:t>
            </a:r>
          </a:p>
          <a:p>
            <a:pPr algn="just">
              <a:buNone/>
            </a:pPr>
            <a:endParaRPr lang="es-MX" dirty="0" smtClean="0"/>
          </a:p>
          <a:p>
            <a:pPr algn="just"/>
            <a:r>
              <a:rPr lang="es-MX" dirty="0" smtClean="0"/>
              <a:t>Un año para reformar las leyes en la materia.</a:t>
            </a:r>
          </a:p>
          <a:p>
            <a:pPr algn="just"/>
            <a:endParaRPr lang="es-MX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Calibri" pitchFamily="34" charset="0"/>
              </a:rPr>
              <a:t>Principios</a:t>
            </a: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b="1" dirty="0" smtClean="0">
                <a:latin typeface="Calibri" pitchFamily="34" charset="0"/>
              </a:rPr>
              <a:t>Toda la información </a:t>
            </a:r>
            <a:r>
              <a:rPr lang="es-MX" sz="2800" dirty="0" smtClean="0">
                <a:latin typeface="Calibri" pitchFamily="34" charset="0"/>
              </a:rPr>
              <a:t>en posesión de cualquier autoridad, entidad, órgano, organismo federal, estatal y municipal </a:t>
            </a:r>
            <a:r>
              <a:rPr lang="es-MX" sz="2800" b="1" dirty="0" smtClean="0">
                <a:latin typeface="Calibri" pitchFamily="34" charset="0"/>
              </a:rPr>
              <a:t>es públi</a:t>
            </a:r>
            <a:r>
              <a:rPr lang="es-MX" sz="2800" dirty="0" smtClean="0">
                <a:latin typeface="Calibri" pitchFamily="34" charset="0"/>
              </a:rPr>
              <a:t>ca.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b="1" dirty="0" smtClean="0">
                <a:latin typeface="Calibri" pitchFamily="34" charset="0"/>
              </a:rPr>
              <a:t>Excepcionalmente reserva </a:t>
            </a:r>
            <a:r>
              <a:rPr lang="es-MX" sz="2800" dirty="0" smtClean="0">
                <a:latin typeface="Calibri" pitchFamily="34" charset="0"/>
              </a:rPr>
              <a:t>temporal por razones de interés público prevista en Ley.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Para la interpretación de este derecho prevalece el principio de </a:t>
            </a:r>
            <a:r>
              <a:rPr lang="es-MX" sz="2800" b="1" dirty="0" smtClean="0">
                <a:latin typeface="Calibri" pitchFamily="34" charset="0"/>
              </a:rPr>
              <a:t>máxima publicidad</a:t>
            </a:r>
            <a:r>
              <a:rPr lang="es-MX" sz="2800" dirty="0" smtClean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200" dirty="0" smtClean="0">
                <a:latin typeface="Calibri" pitchFamily="34" charset="0"/>
              </a:rPr>
              <a:t>Bases</a:t>
            </a:r>
            <a:endParaRPr lang="es-MX" sz="32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>
                <a:latin typeface="Calibri" pitchFamily="34" charset="0"/>
              </a:rPr>
              <a:t>La información que se refiere a la </a:t>
            </a:r>
            <a:r>
              <a:rPr lang="es-MX" sz="2800" b="1" dirty="0" smtClean="0">
                <a:latin typeface="Calibri" pitchFamily="34" charset="0"/>
              </a:rPr>
              <a:t>vida privada y a los datos personales debe protegerse </a:t>
            </a:r>
            <a:r>
              <a:rPr lang="es-MX" sz="2800" dirty="0" smtClean="0">
                <a:latin typeface="Calibri" pitchFamily="34" charset="0"/>
              </a:rPr>
              <a:t>en los términos y con las excepciones que fijen las leyes.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b="1" dirty="0" smtClean="0">
                <a:latin typeface="Calibri" pitchFamily="34" charset="0"/>
              </a:rPr>
              <a:t>No se requiere acreditar interés </a:t>
            </a:r>
            <a:r>
              <a:rPr lang="es-MX" sz="2800" dirty="0" smtClean="0">
                <a:latin typeface="Calibri" pitchFamily="34" charset="0"/>
              </a:rPr>
              <a:t>alguno, </a:t>
            </a:r>
            <a:r>
              <a:rPr lang="es-MX" sz="2800" b="1" dirty="0" smtClean="0">
                <a:latin typeface="Calibri" pitchFamily="34" charset="0"/>
              </a:rPr>
              <a:t>ni justificar la utilización</a:t>
            </a:r>
            <a:r>
              <a:rPr lang="es-MX" sz="2800" dirty="0" smtClean="0">
                <a:latin typeface="Calibri" pitchFamily="34" charset="0"/>
              </a:rPr>
              <a:t> que se dará a la información.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Acceso </a:t>
            </a:r>
            <a:r>
              <a:rPr lang="es-MX" sz="2800" b="1" dirty="0" smtClean="0">
                <a:latin typeface="Calibri" pitchFamily="34" charset="0"/>
              </a:rPr>
              <a:t>gratuito </a:t>
            </a:r>
            <a:r>
              <a:rPr lang="es-MX" sz="2800" dirty="0" smtClean="0">
                <a:latin typeface="Calibri" pitchFamily="34" charset="0"/>
              </a:rPr>
              <a:t>a la información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Calibri" pitchFamily="34" charset="0"/>
              </a:rPr>
              <a:t>Bases</a:t>
            </a:r>
            <a:endParaRPr lang="es-MX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>
                <a:latin typeface="Calibri" pitchFamily="34" charset="0"/>
              </a:rPr>
              <a:t>Mecanismos de acceso a la información y procedimientos de revisión </a:t>
            </a:r>
            <a:r>
              <a:rPr lang="es-MX" b="1" dirty="0" smtClean="0">
                <a:latin typeface="Calibri" pitchFamily="34" charset="0"/>
              </a:rPr>
              <a:t>expeditos</a:t>
            </a:r>
            <a:r>
              <a:rPr lang="es-MX" dirty="0" smtClean="0">
                <a:latin typeface="Calibri" pitchFamily="34" charset="0"/>
              </a:rPr>
              <a:t>, ante órganos u organismos </a:t>
            </a:r>
            <a:r>
              <a:rPr lang="es-MX" b="1" dirty="0" smtClean="0">
                <a:latin typeface="Calibri" pitchFamily="34" charset="0"/>
              </a:rPr>
              <a:t>especializados e imparciales</a:t>
            </a:r>
            <a:r>
              <a:rPr lang="es-MX" dirty="0" smtClean="0">
                <a:latin typeface="Calibri" pitchFamily="34" charset="0"/>
              </a:rPr>
              <a:t>, y con autonomía operativa, de gestión y de decisión.</a:t>
            </a:r>
          </a:p>
          <a:p>
            <a:pPr algn="just">
              <a:buNone/>
            </a:pPr>
            <a:endParaRPr lang="es-MX" dirty="0" smtClean="0">
              <a:latin typeface="Calibri" pitchFamily="34" charset="0"/>
            </a:endParaRPr>
          </a:p>
          <a:p>
            <a:pPr algn="just"/>
            <a:r>
              <a:rPr lang="es-MX" dirty="0" smtClean="0">
                <a:latin typeface="Calibri" pitchFamily="34" charset="0"/>
              </a:rPr>
              <a:t>Deben preservarse los documentos en </a:t>
            </a:r>
            <a:r>
              <a:rPr lang="es-MX" b="1" dirty="0" smtClean="0">
                <a:latin typeface="Calibri" pitchFamily="34" charset="0"/>
              </a:rPr>
              <a:t>archivos </a:t>
            </a:r>
            <a:r>
              <a:rPr lang="es-MX" dirty="0" smtClean="0">
                <a:latin typeface="Calibri" pitchFamily="34" charset="0"/>
              </a:rPr>
              <a:t>administrativos actualizados.</a:t>
            </a:r>
          </a:p>
          <a:p>
            <a:pPr algn="just">
              <a:buNone/>
            </a:pPr>
            <a:endParaRPr lang="es-MX" dirty="0" smtClean="0">
              <a:latin typeface="Calibri" pitchFamily="34" charset="0"/>
            </a:endParaRPr>
          </a:p>
          <a:p>
            <a:pPr algn="just"/>
            <a:r>
              <a:rPr lang="es-MX" dirty="0" smtClean="0">
                <a:latin typeface="Calibri" pitchFamily="34" charset="0"/>
              </a:rPr>
              <a:t>Publicar a través de </a:t>
            </a:r>
            <a:r>
              <a:rPr lang="es-MX" b="1" dirty="0" smtClean="0">
                <a:latin typeface="Calibri" pitchFamily="34" charset="0"/>
              </a:rPr>
              <a:t>medios electrónicos </a:t>
            </a:r>
            <a:r>
              <a:rPr lang="es-MX" dirty="0" smtClean="0">
                <a:latin typeface="Calibri" pitchFamily="34" charset="0"/>
              </a:rPr>
              <a:t>información completa y actualizada sobre indicadores de gestión y ejercicio de recursos públicos.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>
                <a:latin typeface="Calibri" pitchFamily="34" charset="0"/>
              </a:rPr>
              <a:t>Bases</a:t>
            </a:r>
            <a:endParaRPr lang="es-MX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sz="2800" dirty="0" smtClean="0">
                <a:latin typeface="Calibri" pitchFamily="34" charset="0"/>
              </a:rPr>
              <a:t>Publicidad de información relativa a recursos públicos que se entregan a personas físicas y morales.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Esquema de responsabilidades y sanciones.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Implementación de sistemas electrónicos para que cualquier persona pueda hacer uso del derecho mediante sistemas remotos (municipios con población mayor a 70 000 habitantes)</a:t>
            </a:r>
            <a:endParaRPr lang="es-MX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785926"/>
            <a:ext cx="7143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s-E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3.- Disposiciones relevantes de la LFTAIPG</a:t>
            </a:r>
            <a:endParaRPr lang="es-E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es-MX" sz="3600" dirty="0" smtClean="0">
                <a:latin typeface="Calibri" pitchFamily="34" charset="0"/>
              </a:rPr>
              <a:t>Diseño institucional</a:t>
            </a:r>
            <a:endParaRPr lang="es-MX" sz="36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71472" y="1000108"/>
            <a:ext cx="7467600" cy="4873752"/>
          </a:xfrm>
        </p:spPr>
        <p:txBody>
          <a:bodyPr>
            <a:noAutofit/>
          </a:bodyPr>
          <a:lstStyle/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Unidad de Enlace</a:t>
            </a:r>
          </a:p>
          <a:p>
            <a:pPr algn="just">
              <a:buNone/>
            </a:pPr>
            <a:endParaRPr lang="es-MX" sz="16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Comité de Información: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Titular de la unidad de enlace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Titular del órgano interno de control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Designado por el titular de la dependencia o entidad</a:t>
            </a:r>
          </a:p>
          <a:p>
            <a:pPr algn="just"/>
            <a:endParaRPr lang="es-MX" sz="16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IFAI</a:t>
            </a:r>
          </a:p>
          <a:p>
            <a:pPr algn="just">
              <a:buNone/>
            </a:pPr>
            <a:endParaRPr lang="es-MX" sz="16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Poder Judicial de la Federación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>
                <a:latin typeface="Calibri" pitchFamily="34" charset="0"/>
              </a:rPr>
              <a:t>Instituto Federal de Acceso a la Información y Protección Datos</a:t>
            </a:r>
            <a:endParaRPr lang="es-MX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3920" cy="4929222"/>
          </a:xfrm>
        </p:spPr>
        <p:txBody>
          <a:bodyPr>
            <a:normAutofit/>
          </a:bodyPr>
          <a:lstStyle/>
          <a:p>
            <a:endParaRPr lang="es-MX" dirty="0" smtClean="0">
              <a:latin typeface="+mj-lt"/>
            </a:endParaRPr>
          </a:p>
          <a:p>
            <a:pPr marL="514350" indent="-514350" algn="just"/>
            <a:r>
              <a:rPr lang="es-MX" dirty="0" smtClean="0">
                <a:latin typeface="Calibri" pitchFamily="34" charset="0"/>
              </a:rPr>
              <a:t>Organismo descentralizado con autonomía operativa, presupuestaria y de decisión.</a:t>
            </a:r>
          </a:p>
          <a:p>
            <a:pPr marL="514350" indent="-514350" algn="just"/>
            <a:r>
              <a:rPr lang="es-MX" dirty="0" smtClean="0">
                <a:latin typeface="Calibri" pitchFamily="34" charset="0"/>
              </a:rPr>
              <a:t>Encargado de </a:t>
            </a:r>
            <a:r>
              <a:rPr lang="es-MX" u="sng" dirty="0" smtClean="0">
                <a:latin typeface="Calibri" pitchFamily="34" charset="0"/>
              </a:rPr>
              <a:t>promover y difundir </a:t>
            </a:r>
            <a:r>
              <a:rPr lang="es-MX" dirty="0" smtClean="0">
                <a:latin typeface="Calibri" pitchFamily="34" charset="0"/>
              </a:rPr>
              <a:t>el ejercicio del </a:t>
            </a:r>
            <a:r>
              <a:rPr lang="es-MX" u="sng" dirty="0" smtClean="0">
                <a:latin typeface="Calibri" pitchFamily="34" charset="0"/>
              </a:rPr>
              <a:t>derecho de acceso a la información</a:t>
            </a:r>
            <a:r>
              <a:rPr lang="es-MX" dirty="0" smtClean="0">
                <a:latin typeface="Calibri" pitchFamily="34" charset="0"/>
              </a:rPr>
              <a:t>, resolver sobre la negativa a las solicitudes de acceso a la información en poder de la APF y proteger los datos personales.</a:t>
            </a:r>
          </a:p>
          <a:p>
            <a:pPr marL="514350" indent="-514350" algn="just"/>
            <a:r>
              <a:rPr lang="es-MX" dirty="0" smtClean="0">
                <a:latin typeface="Calibri" pitchFamily="34" charset="0"/>
              </a:rPr>
              <a:t>Integrado por </a:t>
            </a:r>
            <a:r>
              <a:rPr lang="es-MX" u="sng" dirty="0" smtClean="0">
                <a:latin typeface="Calibri" pitchFamily="34" charset="0"/>
              </a:rPr>
              <a:t>cinco Comisionados </a:t>
            </a:r>
            <a:r>
              <a:rPr lang="es-MX" dirty="0" smtClean="0">
                <a:latin typeface="Calibri" pitchFamily="34" charset="0"/>
              </a:rPr>
              <a:t>nombrados por el Ejecutivo Federal con la posibilidad de que el Senado pueda objetarlos por mayoría en un periodo de 30 días.</a:t>
            </a:r>
          </a:p>
          <a:p>
            <a:pPr marL="514350" indent="-514350" algn="just"/>
            <a:r>
              <a:rPr lang="es-MX" dirty="0" smtClean="0">
                <a:latin typeface="Calibri" pitchFamily="34" charset="0"/>
              </a:rPr>
              <a:t>Presidente por dos años con posibilidad de reelección.</a:t>
            </a:r>
          </a:p>
          <a:p>
            <a:pPr marL="514350" indent="-514350" algn="just"/>
            <a:endParaRPr lang="es-MX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36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Contenido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045224"/>
          </a:xfrm>
        </p:spPr>
        <p:txBody>
          <a:bodyPr>
            <a:normAutofit/>
          </a:bodyPr>
          <a:lstStyle/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Antecedentes y principales características de la normatividad en México.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Consolidación del derecho de acceso a la información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Disposiciones relevantes de la LFTAIPG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Procedimiento de Acceso a la Información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Límites del derecho de acceso a la información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Transparencia proactiva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Estadística</a:t>
            </a:r>
          </a:p>
          <a:p>
            <a:pPr marL="533400" indent="-533400">
              <a:spcAft>
                <a:spcPts val="1200"/>
              </a:spcAft>
              <a:buFont typeface="Century Gothic" pitchFamily="34" charset="0"/>
              <a:buAutoNum type="arabicPeriod"/>
            </a:pPr>
            <a:r>
              <a:rPr lang="es-ES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</a:rPr>
              <a:t>Perspectivas en materia de acceso a la información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312594"/>
            <a:ext cx="8534400" cy="758952"/>
          </a:xfrm>
        </p:spPr>
        <p:txBody>
          <a:bodyPr>
            <a:normAutofit/>
          </a:bodyPr>
          <a:lstStyle/>
          <a:p>
            <a:pPr algn="ctr"/>
            <a:r>
              <a:rPr lang="es-MX" dirty="0" smtClean="0">
                <a:latin typeface="Calibri" pitchFamily="34" charset="0"/>
              </a:rPr>
              <a:t>Autonomía funcional del órgano revisor</a:t>
            </a:r>
            <a:endParaRPr lang="es-MX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MX" dirty="0" smtClean="0">
                <a:latin typeface="Calibri" pitchFamily="34" charset="0"/>
              </a:rPr>
              <a:t>Forma de nombramiento de los Comisionados (Poder Ejecutivo y Senado)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Los comisionados duran en su encargo siete años.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Sólo pueden ser removidos de sus funciones cuando transgredan en forma grave o reiterada las disposiciones contenidas en la Constitución y en la Ley, o bien, cuando sus actos u omisiones afecten las atribuciones del IFAI o por sentencia que amerite pena corporal.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El IFAI para efectos de sus resoluciones no está subordinado a autoridad alguna y adopta sus decisiones con plena independencia.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Debe contar con los recursos humanos y materiales necesarios para el cumplimiento de su función.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785926"/>
            <a:ext cx="7143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s-E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4.- Procedimiento de Acceso a la Información</a:t>
            </a:r>
            <a:endParaRPr lang="es-E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ChangeArrowheads="1"/>
          </p:cNvSpPr>
          <p:nvPr/>
        </p:nvSpPr>
        <p:spPr bwMode="auto">
          <a:xfrm>
            <a:off x="1928794" y="285728"/>
            <a:ext cx="59039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1" hangingPunct="1"/>
            <a:r>
              <a:rPr lang="es-ES" sz="4400" dirty="0">
                <a:solidFill>
                  <a:schemeClr val="tx2"/>
                </a:solidFill>
                <a:latin typeface="Arial" charset="0"/>
                <a:ea typeface="MS Mincho" pitchFamily="49" charset="-128"/>
                <a:cs typeface="Times New Roman" pitchFamily="18" charset="0"/>
              </a:rPr>
              <a:t>Procedimiento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0" y="1142984"/>
            <a:ext cx="9144000" cy="5003725"/>
            <a:chOff x="0" y="1172"/>
            <a:chExt cx="5760" cy="2872"/>
          </a:xfrm>
        </p:grpSpPr>
        <p:sp>
          <p:nvSpPr>
            <p:cNvPr id="351236" name="AutoShape 4"/>
            <p:cNvSpPr>
              <a:spLocks noChangeAspect="1" noChangeArrowheads="1" noTextEdit="1"/>
            </p:cNvSpPr>
            <p:nvPr/>
          </p:nvSpPr>
          <p:spPr bwMode="auto">
            <a:xfrm>
              <a:off x="295" y="1298"/>
              <a:ext cx="5034" cy="2675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es-MX"/>
            </a:p>
          </p:txBody>
        </p:sp>
        <p:pic>
          <p:nvPicPr>
            <p:cNvPr id="351237" name="Picture 5" descr="bs00241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19" y="1665"/>
              <a:ext cx="825" cy="527"/>
            </a:xfrm>
            <a:prstGeom prst="rect">
              <a:avLst/>
            </a:prstGeom>
            <a:solidFill>
              <a:schemeClr val="tx1"/>
            </a:solidFill>
          </p:spPr>
        </p:pic>
        <p:pic>
          <p:nvPicPr>
            <p:cNvPr id="351238" name="Picture 6" descr="j034345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38" y="2889"/>
              <a:ext cx="973" cy="712"/>
            </a:xfrm>
            <a:prstGeom prst="rect">
              <a:avLst/>
            </a:prstGeom>
            <a:solidFill>
              <a:schemeClr val="tx1"/>
            </a:solidFill>
          </p:spPr>
        </p:pic>
        <p:pic>
          <p:nvPicPr>
            <p:cNvPr id="351239" name="Picture 7" descr="j015589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403" y="1665"/>
              <a:ext cx="1030" cy="475"/>
            </a:xfrm>
            <a:prstGeom prst="rect">
              <a:avLst/>
            </a:prstGeom>
            <a:noFill/>
          </p:spPr>
        </p:pic>
        <p:pic>
          <p:nvPicPr>
            <p:cNvPr id="351240" name="Picture 8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441" y="2644"/>
              <a:ext cx="944" cy="1149"/>
            </a:xfrm>
            <a:prstGeom prst="rect">
              <a:avLst/>
            </a:prstGeom>
            <a:solidFill>
              <a:schemeClr val="tx1"/>
            </a:solidFill>
          </p:spPr>
        </p:pic>
        <p:cxnSp>
          <p:nvCxnSpPr>
            <p:cNvPr id="351241" name="AutoShape 9"/>
            <p:cNvCxnSpPr>
              <a:cxnSpLocks noChangeShapeType="1"/>
            </p:cNvCxnSpPr>
            <p:nvPr/>
          </p:nvCxnSpPr>
          <p:spPr bwMode="auto">
            <a:xfrm rot="5400000">
              <a:off x="670" y="2538"/>
              <a:ext cx="718" cy="7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1242" name="AutoShape 10"/>
            <p:cNvCxnSpPr>
              <a:cxnSpLocks noChangeShapeType="1"/>
            </p:cNvCxnSpPr>
            <p:nvPr/>
          </p:nvCxnSpPr>
          <p:spPr bwMode="auto">
            <a:xfrm rot="16200000">
              <a:off x="1275" y="2134"/>
              <a:ext cx="1364" cy="892"/>
            </a:xfrm>
            <a:prstGeom prst="curvedConnector3">
              <a:avLst>
                <a:gd name="adj1" fmla="val 50000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1243" name="AutoShape 11"/>
            <p:cNvCxnSpPr>
              <a:cxnSpLocks noChangeShapeType="1"/>
            </p:cNvCxnSpPr>
            <p:nvPr/>
          </p:nvCxnSpPr>
          <p:spPr bwMode="auto">
            <a:xfrm rot="5400000">
              <a:off x="2655" y="2390"/>
              <a:ext cx="521" cy="5"/>
            </a:xfrm>
            <a:prstGeom prst="curvedConnector3">
              <a:avLst>
                <a:gd name="adj1" fmla="val 49903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351244" name="AutoShape 12"/>
            <p:cNvCxnSpPr>
              <a:cxnSpLocks noChangeShapeType="1"/>
            </p:cNvCxnSpPr>
            <p:nvPr/>
          </p:nvCxnSpPr>
          <p:spPr bwMode="auto">
            <a:xfrm flipV="1">
              <a:off x="3385" y="2538"/>
              <a:ext cx="741" cy="593"/>
            </a:xfrm>
            <a:prstGeom prst="curvedConnector3">
              <a:avLst>
                <a:gd name="adj1" fmla="val 49931"/>
              </a:avLst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351245" name="Rectangle 13"/>
            <p:cNvSpPr>
              <a:spLocks noChangeArrowheads="1"/>
            </p:cNvSpPr>
            <p:nvPr/>
          </p:nvSpPr>
          <p:spPr bwMode="auto">
            <a:xfrm>
              <a:off x="2250" y="3796"/>
              <a:ext cx="1409" cy="24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r>
                <a:rPr lang="es-MX" sz="1200" b="0">
                  <a:solidFill>
                    <a:srgbClr val="000000"/>
                  </a:solidFill>
                  <a:latin typeface="Arial" charset="0"/>
                  <a:ea typeface="MS Mincho" pitchFamily="49" charset="-128"/>
                </a:rPr>
                <a:t>Recurso de Revisión</a:t>
              </a:r>
              <a:endParaRPr lang="es-MX" sz="1800" b="0">
                <a:latin typeface="Arial" charset="0"/>
                <a:ea typeface="MS Mincho" pitchFamily="49" charset="-128"/>
              </a:endParaRPr>
            </a:p>
          </p:txBody>
        </p:sp>
        <p:sp>
          <p:nvSpPr>
            <p:cNvPr id="351246" name="Rectangle 14"/>
            <p:cNvSpPr>
              <a:spLocks noChangeArrowheads="1"/>
            </p:cNvSpPr>
            <p:nvPr/>
          </p:nvSpPr>
          <p:spPr bwMode="auto">
            <a:xfrm>
              <a:off x="2160" y="1298"/>
              <a:ext cx="1521" cy="24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r>
                <a:rPr lang="es-MX" sz="1200" b="0">
                  <a:solidFill>
                    <a:srgbClr val="000000"/>
                  </a:solidFill>
                  <a:latin typeface="Arial" charset="0"/>
                  <a:ea typeface="MS Mincho" pitchFamily="49" charset="-128"/>
                </a:rPr>
                <a:t>Comité de Información</a:t>
              </a:r>
              <a:endParaRPr lang="es-MX" sz="1800" b="0">
                <a:latin typeface="Arial" charset="0"/>
                <a:ea typeface="MS Mincho" pitchFamily="49" charset="-128"/>
              </a:endParaRPr>
            </a:p>
          </p:txBody>
        </p:sp>
        <p:sp>
          <p:nvSpPr>
            <p:cNvPr id="351247" name="Rectangle 15"/>
            <p:cNvSpPr>
              <a:spLocks noChangeArrowheads="1"/>
            </p:cNvSpPr>
            <p:nvPr/>
          </p:nvSpPr>
          <p:spPr bwMode="auto">
            <a:xfrm>
              <a:off x="398" y="3685"/>
              <a:ext cx="1238" cy="248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r>
                <a:rPr lang="es-MX" sz="1200" b="0">
                  <a:solidFill>
                    <a:srgbClr val="000000"/>
                  </a:solidFill>
                  <a:latin typeface="Arial" charset="0"/>
                  <a:ea typeface="MS Mincho" pitchFamily="49" charset="-128"/>
                </a:rPr>
                <a:t>Unidad de Enlace</a:t>
              </a:r>
              <a:endParaRPr lang="es-MX" sz="1800" b="0">
                <a:latin typeface="Arial" charset="0"/>
                <a:ea typeface="MS Mincho" pitchFamily="49" charset="-128"/>
              </a:endParaRPr>
            </a:p>
          </p:txBody>
        </p:sp>
        <p:pic>
          <p:nvPicPr>
            <p:cNvPr id="351248" name="Picture 16" descr="ifai-pcx-c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75" y="1706"/>
              <a:ext cx="847" cy="1559"/>
            </a:xfrm>
            <a:prstGeom prst="rect">
              <a:avLst/>
            </a:prstGeom>
            <a:solidFill>
              <a:schemeClr val="tx1"/>
            </a:solidFill>
          </p:spPr>
        </p:pic>
        <p:sp>
          <p:nvSpPr>
            <p:cNvPr id="351249" name="Rectangle 17"/>
            <p:cNvSpPr>
              <a:spLocks noChangeArrowheads="1"/>
            </p:cNvSpPr>
            <p:nvPr/>
          </p:nvSpPr>
          <p:spPr bwMode="auto">
            <a:xfrm>
              <a:off x="657" y="1344"/>
              <a:ext cx="1123" cy="22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r>
                <a:rPr lang="es-MX" sz="1200" b="0" dirty="0">
                  <a:solidFill>
                    <a:srgbClr val="000000"/>
                  </a:solidFill>
                  <a:latin typeface="Arial" charset="0"/>
                  <a:ea typeface="MS Mincho" pitchFamily="49" charset="-128"/>
                </a:rPr>
                <a:t>Solicitud de información</a:t>
              </a:r>
              <a:endParaRPr lang="es-MX" sz="1800" b="0" dirty="0">
                <a:latin typeface="Arial" charset="0"/>
                <a:ea typeface="MS Mincho" pitchFamily="49" charset="-128"/>
              </a:endParaRPr>
            </a:p>
          </p:txBody>
        </p:sp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0" y="1172"/>
              <a:ext cx="5760" cy="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s-MX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pPr algn="ctr"/>
            <a:r>
              <a:rPr lang="es-MX" sz="3600" b="1" dirty="0" smtClean="0">
                <a:latin typeface="Calibri" pitchFamily="34" charset="0"/>
              </a:rPr>
              <a:t>Resoluciones del IFAI</a:t>
            </a:r>
            <a:endParaRPr lang="es-MX" sz="3600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/>
            <a:r>
              <a:rPr lang="es-MX" sz="2800" dirty="0" smtClean="0">
                <a:latin typeface="Calibri" pitchFamily="34" charset="0"/>
              </a:rPr>
              <a:t>Son definitivas para la APF. Los particulares podrán impugnarlas ante el Poder Judicial.</a:t>
            </a:r>
          </a:p>
          <a:p>
            <a:pPr marL="514350" indent="-514350" algn="just"/>
            <a:endParaRPr lang="es-MX" sz="2800" dirty="0" smtClean="0">
              <a:latin typeface="Calibri" pitchFamily="34" charset="0"/>
            </a:endParaRPr>
          </a:p>
          <a:p>
            <a:pPr marL="514350" indent="-514350" algn="just"/>
            <a:r>
              <a:rPr lang="es-MX" sz="2800" dirty="0" smtClean="0">
                <a:latin typeface="Calibri" pitchFamily="34" charset="0"/>
              </a:rPr>
              <a:t>En caso de incumplimiento el IFAI podrá: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Hacerlo del conocimiento del superior jerárquico del servidor público obligado a cumplir.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Hacerlo del conocimiento público.</a:t>
            </a:r>
          </a:p>
          <a:p>
            <a:pPr marL="514350" indent="-514350" algn="just">
              <a:buAutoNum type="alphaLcParenR"/>
            </a:pPr>
            <a:r>
              <a:rPr lang="es-MX" sz="2800" dirty="0" smtClean="0">
                <a:latin typeface="Calibri" pitchFamily="34" charset="0"/>
              </a:rPr>
              <a:t>Denunciarlo ante el órgano interno de control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785926"/>
            <a:ext cx="7143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s-E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5.- Limites al derecho de acceso a la información</a:t>
            </a:r>
            <a:endParaRPr lang="es-E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85813" y="576263"/>
            <a:ext cx="74707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200" b="1" dirty="0" smtClean="0"/>
              <a:t>Información clasificada</a:t>
            </a:r>
            <a:endParaRPr lang="es-ES" sz="3200" b="1" dirty="0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971550" y="2168525"/>
            <a:ext cx="162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es-MX" dirty="0"/>
          </a:p>
        </p:txBody>
      </p:sp>
      <p:graphicFrame>
        <p:nvGraphicFramePr>
          <p:cNvPr id="5137" name="Group 17"/>
          <p:cNvGraphicFramePr>
            <a:graphicFrameLocks noGrp="1"/>
          </p:cNvGraphicFramePr>
          <p:nvPr/>
        </p:nvGraphicFramePr>
        <p:xfrm>
          <a:off x="571472" y="1357298"/>
          <a:ext cx="7407592" cy="4429156"/>
        </p:xfrm>
        <a:graphic>
          <a:graphicData uri="http://schemas.openxmlformats.org/drawingml/2006/table">
            <a:tbl>
              <a:tblPr/>
              <a:tblGrid>
                <a:gridCol w="3509962"/>
                <a:gridCol w="208280"/>
                <a:gridCol w="3689350"/>
              </a:tblGrid>
              <a:tr h="4429156">
                <a:tc>
                  <a:txBody>
                    <a:bodyPr/>
                    <a:lstStyle/>
                    <a:p>
                      <a:pPr marL="266700" marR="0" lvl="0" indent="-2667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Información Reservada</a:t>
                      </a:r>
                    </a:p>
                    <a:p>
                      <a:pPr marL="266700" marR="0" lvl="0" indent="-2667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</a:t>
                      </a:r>
                      <a:r>
                        <a:rPr kumimoji="0" lang="es-MX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Artículos 13 y 14 de la LFTAIPG</a:t>
                      </a:r>
                      <a:r>
                        <a:rPr kumimoji="0" lang="es-MX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  <a:p>
                      <a:pPr marL="266700" marR="0" lvl="0" indent="-2667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Información gubernamental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Principio de máxima publicidad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Por excepción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Por razones de interés público.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Temporalidad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66700" marR="0" lvl="0" indent="-2667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Información Confidencial</a:t>
                      </a:r>
                    </a:p>
                    <a:p>
                      <a:pPr marL="266700" marR="0" lvl="0" indent="-2667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</a:t>
                      </a:r>
                      <a:r>
                        <a:rPr kumimoji="0" lang="es-MX" sz="2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Artículo 18 de la LFTAIPG)</a:t>
                      </a:r>
                      <a:endParaRPr kumimoji="0" lang="es-MX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266700" marR="0" lvl="0" indent="-2667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Información cuya titularidad concierte a particulares.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 Personas físicas y morales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A  perpetuidad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 Excepciones previstas en Ley.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s-MX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</a:rPr>
                        <a:t>Acceso con consentimiento</a:t>
                      </a: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Wingdings" pitchFamily="2" charset="2"/>
                        <a:buChar char="v"/>
                        <a:tabLst/>
                      </a:pPr>
                      <a:endParaRPr kumimoji="0" lang="es-MX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266700" marR="0" lvl="0" indent="-2667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0000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MX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dirty="0" smtClean="0">
                <a:latin typeface="Calibri" pitchFamily="34" charset="0"/>
              </a:rPr>
              <a:t>Excepciones a la reserva</a:t>
            </a:r>
            <a:endParaRPr lang="es-MX" sz="3600" dirty="0">
              <a:latin typeface="Calibri" pitchFamily="34" charset="0"/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s-MX" dirty="0" smtClean="0"/>
          </a:p>
          <a:p>
            <a:pPr algn="just">
              <a:buNone/>
            </a:pPr>
            <a:r>
              <a:rPr lang="es-MX" sz="4000" dirty="0" smtClean="0"/>
              <a:t>	</a:t>
            </a:r>
            <a:r>
              <a:rPr lang="es-MX" sz="4000" dirty="0" smtClean="0">
                <a:latin typeface="Calibri" pitchFamily="34" charset="0"/>
              </a:rPr>
              <a:t>No podrá invocarse el carácter de reservado cuando se trate de la investigación de  violaciones graves  de derechos fundamentales o delitos de lesa humanidad.</a:t>
            </a:r>
            <a:endParaRPr lang="es-MX" sz="4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dirty="0" smtClean="0">
                <a:latin typeface="Calibri" pitchFamily="34" charset="0"/>
              </a:rPr>
              <a:t>Versiones públicas</a:t>
            </a:r>
            <a:endParaRPr lang="es-MX" sz="36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7467600" cy="4873752"/>
          </a:xfrm>
        </p:spPr>
        <p:txBody>
          <a:bodyPr>
            <a:normAutofit lnSpcReduction="10000"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sz="2800" dirty="0" smtClean="0">
                <a:latin typeface="Calibri" pitchFamily="34" charset="0"/>
              </a:rPr>
              <a:t>Es factible otorgar acceso a documentos que contengan información clasificada siempre que los documentos permitan eliminar esas partes.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Deberá fundarse y motivarse la clasificación parcial del documento.</a:t>
            </a:r>
          </a:p>
          <a:p>
            <a:pPr algn="just"/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Lineamientos para la elaboración de versiones públicas, por parte de las dependencias y entidades de la APF  (DOF  13 de abril de 2006)</a:t>
            </a:r>
            <a:endParaRPr lang="es-MX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285852" y="2357430"/>
            <a:ext cx="64294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s-ES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6. Transparencia proactiva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14290"/>
            <a:ext cx="8534400" cy="485756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latin typeface="Calibri" pitchFamily="34" charset="0"/>
              </a:rPr>
              <a:t>Artículo 7 LFTAIPG</a:t>
            </a:r>
            <a:endParaRPr lang="es-MX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785794"/>
            <a:ext cx="8503920" cy="5286388"/>
          </a:xfrm>
        </p:spPr>
        <p:txBody>
          <a:bodyPr>
            <a:normAutofit fontScale="85000" lnSpcReduction="20000"/>
          </a:bodyPr>
          <a:lstStyle/>
          <a:p>
            <a:pPr algn="just"/>
            <a:endParaRPr lang="es-MX" dirty="0" smtClean="0"/>
          </a:p>
          <a:p>
            <a:pPr algn="just"/>
            <a:r>
              <a:rPr lang="es-MX" dirty="0" smtClean="0">
                <a:latin typeface="Calibri" pitchFamily="34" charset="0"/>
              </a:rPr>
              <a:t>Estructura orgánica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Facultades de unidades administrativas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Directorio de servidores públicos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Remuneración mensual por puesto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Domicilio de la Unidad de Enlace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Metas y objetivos de las unidades administrativas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Servicios y trámites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Presupuesto asignado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Resultados de las auditorías al ejercicio presupuestal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Información sobre programas de subsidios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Información sobre concesiones, permisos, autorizaciones y  contrataciones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Marco normativo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Informes generados por Ley</a:t>
            </a:r>
          </a:p>
          <a:p>
            <a:pPr algn="just"/>
            <a:r>
              <a:rPr lang="es-MX" dirty="0" smtClean="0">
                <a:latin typeface="Calibri" pitchFamily="34" charset="0"/>
              </a:rPr>
              <a:t>Mecanismos de participación ciudadana</a:t>
            </a:r>
          </a:p>
          <a:p>
            <a:pPr algn="just"/>
            <a:r>
              <a:rPr lang="es-MX" b="1" dirty="0" smtClean="0">
                <a:latin typeface="Calibri" pitchFamily="34" charset="0"/>
              </a:rPr>
              <a:t>Cualquier otra información de utilidad o relevante para la sociedad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142976" y="1785926"/>
            <a:ext cx="71438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 algn="ctr"/>
            <a:r>
              <a:rPr lang="es-E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1.- Antecedentes y principales características de la normatividad en México</a:t>
            </a:r>
            <a:endParaRPr lang="es-ES" sz="4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285852" y="2357430"/>
            <a:ext cx="6429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s-E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7. Estadística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3200" dirty="0" smtClean="0">
                <a:latin typeface="Calibri" pitchFamily="34" charset="0"/>
              </a:rPr>
              <a:t>SOLICITUDES DE ACCESO A LA INFORMACIÓN</a:t>
            </a:r>
            <a:endParaRPr lang="es-AR" sz="3200" dirty="0">
              <a:latin typeface="Calibri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757729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3600" dirty="0" smtClean="0">
                <a:latin typeface="Calibri" pitchFamily="34" charset="0"/>
              </a:rPr>
              <a:t>RECURSOS DE REVISIÓN</a:t>
            </a:r>
            <a:endParaRPr lang="es-AR" sz="3600" dirty="0"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71612"/>
            <a:ext cx="7286676" cy="4483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3200" dirty="0" smtClean="0">
                <a:latin typeface="Calibri" pitchFamily="34" charset="0"/>
              </a:rPr>
              <a:t>CONSULTAS AL POT</a:t>
            </a:r>
            <a:endParaRPr lang="es-AR" sz="3200" dirty="0">
              <a:latin typeface="Calibri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7645080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428604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es-AR" dirty="0" smtClean="0">
                <a:latin typeface="Calibri" pitchFamily="34" charset="0"/>
              </a:rPr>
              <a:t>ORGANISMOS CON MÁS SOLICITUDES</a:t>
            </a:r>
            <a:endParaRPr lang="es-AR" dirty="0">
              <a:latin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6422" y="1157974"/>
            <a:ext cx="7429552" cy="4817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Autofit/>
          </a:bodyPr>
          <a:lstStyle/>
          <a:p>
            <a:pPr algn="ctr"/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>
                <a:latin typeface="Calibri" pitchFamily="34" charset="0"/>
              </a:rPr>
              <a:t>ORGANISMOS CON MÁS RECURSOS DE REVISIÓN</a:t>
            </a:r>
            <a:endParaRPr lang="es-AR" sz="2800" dirty="0">
              <a:latin typeface="Calibri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214422"/>
            <a:ext cx="6929486" cy="504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285852" y="2357430"/>
            <a:ext cx="64294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s-E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8. Estructura Orgánica 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es-MX" sz="3200" dirty="0" smtClean="0">
                <a:latin typeface="Calibri" pitchFamily="34" charset="0"/>
              </a:rPr>
              <a:t>¿A qué responde?</a:t>
            </a:r>
            <a:endParaRPr lang="es-MX" sz="32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>
            <a:normAutofit/>
          </a:bodyPr>
          <a:lstStyle/>
          <a:p>
            <a:pPr algn="just"/>
            <a:r>
              <a:rPr lang="es-MX" sz="2800" dirty="0" smtClean="0">
                <a:latin typeface="Calibri" pitchFamily="34" charset="0"/>
              </a:rPr>
              <a:t>2003.- Derecho de acceso a la Información, Protección de Datos Personales y Organización de archivos administrativos en la APF.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Reforma reciente en materia de protección de datos personales en posesión de particulares:</a:t>
            </a:r>
          </a:p>
          <a:p>
            <a:pPr algn="just">
              <a:buNone/>
            </a:pPr>
            <a:r>
              <a:rPr lang="es-MX" sz="2800" dirty="0" smtClean="0">
                <a:latin typeface="Calibri" pitchFamily="34" charset="0"/>
              </a:rPr>
              <a:t>	- Artículo 16 constitucional (2009)</a:t>
            </a:r>
          </a:p>
          <a:p>
            <a:pPr algn="just">
              <a:buNone/>
            </a:pPr>
            <a:r>
              <a:rPr lang="es-MX" sz="2800" dirty="0" smtClean="0">
                <a:latin typeface="Calibri" pitchFamily="34" charset="0"/>
              </a:rPr>
              <a:t>	- Ley Federal de Protección de Datos Personales en posesión de los Particulares (2010)</a:t>
            </a:r>
          </a:p>
          <a:p>
            <a:pPr algn="just">
              <a:buNone/>
            </a:pPr>
            <a:endParaRPr lang="es-MX" sz="2800" dirty="0" smtClean="0">
              <a:latin typeface="Calibri" pitchFamily="34" charset="0"/>
            </a:endParaRPr>
          </a:p>
          <a:p>
            <a:pPr algn="just"/>
            <a:r>
              <a:rPr lang="es-MX" sz="2800" dirty="0" smtClean="0">
                <a:latin typeface="Calibri" pitchFamily="34" charset="0"/>
              </a:rPr>
              <a:t>Competencia en el sector privado.</a:t>
            </a:r>
          </a:p>
          <a:p>
            <a:pPr algn="just">
              <a:buNone/>
            </a:pPr>
            <a:endParaRPr lang="es-MX" sz="2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Calibri" pitchFamily="34" charset="0"/>
              </a:rPr>
              <a:t>Estructura 2003- 2011</a:t>
            </a:r>
            <a:br>
              <a:rPr lang="es-MX" b="1" dirty="0" smtClean="0">
                <a:latin typeface="Calibri" pitchFamily="34" charset="0"/>
              </a:rPr>
            </a:b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2285984" y="1785926"/>
            <a:ext cx="3786214" cy="100013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PLENO</a:t>
            </a:r>
          </a:p>
          <a:p>
            <a:pPr algn="ctr"/>
            <a:r>
              <a:rPr lang="es-MX" dirty="0" smtClean="0"/>
              <a:t>(5 Comisionados)</a:t>
            </a:r>
          </a:p>
          <a:p>
            <a:pPr algn="ctr"/>
            <a:r>
              <a:rPr lang="es-MX" dirty="0" smtClean="0"/>
              <a:t>Presidencia</a:t>
            </a:r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785786" y="3000372"/>
            <a:ext cx="2071702" cy="85725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Secretaría de Acuerdos</a:t>
            </a:r>
            <a:endParaRPr lang="es-MX" dirty="0"/>
          </a:p>
        </p:txBody>
      </p:sp>
      <p:sp>
        <p:nvSpPr>
          <p:cNvPr id="6" name="5 Rectángulo redondeado"/>
          <p:cNvSpPr/>
          <p:nvPr/>
        </p:nvSpPr>
        <p:spPr>
          <a:xfrm>
            <a:off x="5572132" y="3000372"/>
            <a:ext cx="1857388" cy="7858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Secretaría Ejecutiva</a:t>
            </a:r>
            <a:endParaRPr lang="es-MX" dirty="0"/>
          </a:p>
        </p:txBody>
      </p:sp>
      <p:sp>
        <p:nvSpPr>
          <p:cNvPr id="7" name="6 Rectángulo redondeado"/>
          <p:cNvSpPr/>
          <p:nvPr/>
        </p:nvSpPr>
        <p:spPr>
          <a:xfrm>
            <a:off x="428596" y="4214818"/>
            <a:ext cx="92869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DGCV</a:t>
            </a:r>
            <a:endParaRPr lang="es-MX" sz="14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1000100" y="5000636"/>
            <a:ext cx="100013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DGAJ</a:t>
            </a:r>
            <a:endParaRPr lang="es-MX" sz="1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1643042" y="4214818"/>
            <a:ext cx="100013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DGCDP</a:t>
            </a:r>
            <a:endParaRPr lang="es-MX" sz="1400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2500298" y="5000636"/>
            <a:ext cx="1071570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DGEI</a:t>
            </a:r>
            <a:endParaRPr lang="es-MX" sz="1400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5000628" y="4071942"/>
            <a:ext cx="857256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DGA</a:t>
            </a:r>
            <a:endParaRPr lang="es-MX" sz="1400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429256" y="4786322"/>
            <a:ext cx="92869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DGIS</a:t>
            </a:r>
            <a:endParaRPr lang="es-MX" sz="14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6929454" y="4857760"/>
            <a:ext cx="92869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DGCS</a:t>
            </a:r>
            <a:endParaRPr lang="es-MX" sz="1400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6215074" y="4071942"/>
            <a:ext cx="100013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DGASRI</a:t>
            </a:r>
            <a:endParaRPr lang="es-MX" sz="1400" dirty="0"/>
          </a:p>
        </p:txBody>
      </p:sp>
      <p:cxnSp>
        <p:nvCxnSpPr>
          <p:cNvPr id="17" name="16 Conector recto de flecha"/>
          <p:cNvCxnSpPr/>
          <p:nvPr/>
        </p:nvCxnSpPr>
        <p:spPr>
          <a:xfrm rot="10800000" flipV="1">
            <a:off x="2857488" y="2786058"/>
            <a:ext cx="121444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/>
          <p:nvPr/>
        </p:nvCxnSpPr>
        <p:spPr>
          <a:xfrm>
            <a:off x="4071934" y="2786058"/>
            <a:ext cx="1428760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rot="5400000">
            <a:off x="749276" y="4036224"/>
            <a:ext cx="357980" cy="79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>
            <a:endCxn id="9" idx="0"/>
          </p:cNvCxnSpPr>
          <p:nvPr/>
        </p:nvCxnSpPr>
        <p:spPr>
          <a:xfrm rot="5400000">
            <a:off x="928662" y="442913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endCxn id="10" idx="0"/>
          </p:cNvCxnSpPr>
          <p:nvPr/>
        </p:nvCxnSpPr>
        <p:spPr>
          <a:xfrm rot="5400000">
            <a:off x="1964513" y="403622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recto de flecha"/>
          <p:cNvCxnSpPr/>
          <p:nvPr/>
        </p:nvCxnSpPr>
        <p:spPr>
          <a:xfrm rot="5400000">
            <a:off x="2214546" y="4429132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recto de flecha"/>
          <p:cNvCxnSpPr/>
          <p:nvPr/>
        </p:nvCxnSpPr>
        <p:spPr>
          <a:xfrm rot="5400000">
            <a:off x="5464181" y="3893347"/>
            <a:ext cx="35798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/>
          <p:nvPr/>
        </p:nvCxnSpPr>
        <p:spPr>
          <a:xfrm rot="5400000">
            <a:off x="5500694" y="4286256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51 Conector recto de flecha"/>
          <p:cNvCxnSpPr/>
          <p:nvPr/>
        </p:nvCxnSpPr>
        <p:spPr>
          <a:xfrm rot="5400000">
            <a:off x="6573058" y="392827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>
            <a:endCxn id="14" idx="0"/>
          </p:cNvCxnSpPr>
          <p:nvPr/>
        </p:nvCxnSpPr>
        <p:spPr>
          <a:xfrm rot="16200000" flipH="1">
            <a:off x="6840156" y="4304115"/>
            <a:ext cx="1071570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68 Conector recto"/>
          <p:cNvCxnSpPr>
            <a:stCxn id="6" idx="1"/>
          </p:cNvCxnSpPr>
          <p:nvPr/>
        </p:nvCxnSpPr>
        <p:spPr>
          <a:xfrm rot="10800000" flipV="1">
            <a:off x="4286248" y="3393280"/>
            <a:ext cx="1285884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 de flecha"/>
          <p:cNvCxnSpPr/>
          <p:nvPr/>
        </p:nvCxnSpPr>
        <p:spPr>
          <a:xfrm rot="5400000">
            <a:off x="3286116" y="4429132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73 Rectángulo redondeado"/>
          <p:cNvSpPr/>
          <p:nvPr/>
        </p:nvSpPr>
        <p:spPr>
          <a:xfrm>
            <a:off x="3857620" y="5429264"/>
            <a:ext cx="1071570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 smtClean="0"/>
              <a:t>DAI</a:t>
            </a:r>
            <a:endParaRPr lang="es-MX" sz="1400" dirty="0"/>
          </a:p>
        </p:txBody>
      </p:sp>
      <p:cxnSp>
        <p:nvCxnSpPr>
          <p:cNvPr id="76" name="75 Conector recto de flecha"/>
          <p:cNvCxnSpPr/>
          <p:nvPr/>
        </p:nvCxnSpPr>
        <p:spPr>
          <a:xfrm>
            <a:off x="6143636" y="2214554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76 Elipse"/>
          <p:cNvSpPr/>
          <p:nvPr/>
        </p:nvSpPr>
        <p:spPr>
          <a:xfrm>
            <a:off x="7000892" y="2000240"/>
            <a:ext cx="1000132" cy="78581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OIC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es-MX" sz="3200" dirty="0" smtClean="0">
                <a:latin typeface="Calibri" pitchFamily="34" charset="0"/>
              </a:rPr>
              <a:t>Nueva estructura</a:t>
            </a:r>
            <a:endParaRPr lang="es-MX" sz="32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7467600" cy="5402406"/>
          </a:xfrm>
        </p:spPr>
        <p:txBody>
          <a:bodyPr/>
          <a:lstStyle/>
          <a:p>
            <a:pPr>
              <a:buNone/>
            </a:pPr>
            <a:endParaRPr lang="es-MX" dirty="0"/>
          </a:p>
        </p:txBody>
      </p:sp>
      <p:sp>
        <p:nvSpPr>
          <p:cNvPr id="4" name="3 Rectángulo"/>
          <p:cNvSpPr/>
          <p:nvPr/>
        </p:nvSpPr>
        <p:spPr>
          <a:xfrm>
            <a:off x="3000364" y="1071546"/>
            <a:ext cx="2357454" cy="92869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PLENO</a:t>
            </a:r>
          </a:p>
          <a:p>
            <a:pPr algn="ctr"/>
            <a:r>
              <a:rPr lang="es-MX" dirty="0" smtClean="0"/>
              <a:t>(5 Comisionados)</a:t>
            </a:r>
          </a:p>
          <a:p>
            <a:pPr algn="ctr"/>
            <a:r>
              <a:rPr lang="es-MX" dirty="0" smtClean="0"/>
              <a:t>Presidencia</a:t>
            </a:r>
            <a:endParaRPr lang="es-MX" dirty="0"/>
          </a:p>
        </p:txBody>
      </p:sp>
      <p:sp>
        <p:nvSpPr>
          <p:cNvPr id="5" name="4 Rectángulo redondeado"/>
          <p:cNvSpPr/>
          <p:nvPr/>
        </p:nvSpPr>
        <p:spPr>
          <a:xfrm>
            <a:off x="714348" y="2357430"/>
            <a:ext cx="1428760" cy="7858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SAI</a:t>
            </a:r>
            <a:endParaRPr lang="es-MX" dirty="0"/>
          </a:p>
        </p:txBody>
      </p:sp>
      <p:sp>
        <p:nvSpPr>
          <p:cNvPr id="6" name="5 Rectángulo redondeado"/>
          <p:cNvSpPr/>
          <p:nvPr/>
        </p:nvSpPr>
        <p:spPr>
          <a:xfrm>
            <a:off x="3214678" y="2285992"/>
            <a:ext cx="1714512" cy="7858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SG</a:t>
            </a:r>
            <a:endParaRPr lang="es-MX" dirty="0"/>
          </a:p>
        </p:txBody>
      </p:sp>
      <p:sp>
        <p:nvSpPr>
          <p:cNvPr id="7" name="6 Rectángulo redondeado"/>
          <p:cNvSpPr/>
          <p:nvPr/>
        </p:nvSpPr>
        <p:spPr>
          <a:xfrm>
            <a:off x="5715008" y="2285992"/>
            <a:ext cx="1571636" cy="78581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SPDP</a:t>
            </a:r>
            <a:endParaRPr lang="es-MX" dirty="0"/>
          </a:p>
        </p:txBody>
      </p:sp>
      <p:sp>
        <p:nvSpPr>
          <p:cNvPr id="8" name="7 Rectángulo redondeado"/>
          <p:cNvSpPr/>
          <p:nvPr/>
        </p:nvSpPr>
        <p:spPr>
          <a:xfrm>
            <a:off x="785786" y="3214686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dirty="0" smtClean="0"/>
              <a:t>DGGIE</a:t>
            </a:r>
            <a:endParaRPr lang="es-MX" sz="20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785786" y="4929198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DGCPA</a:t>
            </a:r>
            <a:endParaRPr lang="es-MX" dirty="0"/>
          </a:p>
        </p:txBody>
      </p:sp>
      <p:sp>
        <p:nvSpPr>
          <p:cNvPr id="10" name="9 Rectángulo redondeado"/>
          <p:cNvSpPr/>
          <p:nvPr/>
        </p:nvSpPr>
        <p:spPr>
          <a:xfrm>
            <a:off x="785786" y="4000504"/>
            <a:ext cx="121444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DGCV</a:t>
            </a:r>
            <a:endParaRPr lang="es-MX" dirty="0"/>
          </a:p>
        </p:txBody>
      </p:sp>
      <p:sp>
        <p:nvSpPr>
          <p:cNvPr id="11" name="10 Rectángulo redondeado"/>
          <p:cNvSpPr/>
          <p:nvPr/>
        </p:nvSpPr>
        <p:spPr>
          <a:xfrm>
            <a:off x="785786" y="5786454"/>
            <a:ext cx="12858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DGANEI</a:t>
            </a:r>
            <a:endParaRPr lang="es-MX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3428992" y="3214686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DGA</a:t>
            </a:r>
            <a:endParaRPr lang="es-MX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3357554" y="5643578"/>
            <a:ext cx="1285884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DGTI</a:t>
            </a:r>
            <a:endParaRPr lang="es-MX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3428992" y="4000504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DGCPRI</a:t>
            </a:r>
            <a:endParaRPr lang="es-MX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3428992" y="4786322"/>
            <a:ext cx="1214446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DGAI</a:t>
            </a:r>
            <a:endParaRPr lang="es-MX" dirty="0"/>
          </a:p>
        </p:txBody>
      </p:sp>
      <p:sp>
        <p:nvSpPr>
          <p:cNvPr id="16" name="15 Rectángulo redondeado"/>
          <p:cNvSpPr/>
          <p:nvPr/>
        </p:nvSpPr>
        <p:spPr>
          <a:xfrm>
            <a:off x="5857884" y="3214686"/>
            <a:ext cx="1357322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DGA</a:t>
            </a:r>
            <a:endParaRPr lang="es-MX" dirty="0"/>
          </a:p>
        </p:txBody>
      </p:sp>
      <p:sp>
        <p:nvSpPr>
          <p:cNvPr id="17" name="16 Rectángulo redondeado"/>
          <p:cNvSpPr/>
          <p:nvPr/>
        </p:nvSpPr>
        <p:spPr>
          <a:xfrm>
            <a:off x="5929322" y="4143380"/>
            <a:ext cx="12858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DGSS</a:t>
            </a:r>
            <a:endParaRPr lang="es-MX" dirty="0"/>
          </a:p>
        </p:txBody>
      </p:sp>
      <p:sp>
        <p:nvSpPr>
          <p:cNvPr id="18" name="17 Rectángulo redondeado"/>
          <p:cNvSpPr/>
          <p:nvPr/>
        </p:nvSpPr>
        <p:spPr>
          <a:xfrm>
            <a:off x="5929322" y="4857760"/>
            <a:ext cx="1285884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DGV</a:t>
            </a:r>
            <a:endParaRPr lang="es-MX" dirty="0"/>
          </a:p>
        </p:txBody>
      </p:sp>
      <p:sp>
        <p:nvSpPr>
          <p:cNvPr id="19" name="18 Rectángulo redondeado"/>
          <p:cNvSpPr/>
          <p:nvPr/>
        </p:nvSpPr>
        <p:spPr>
          <a:xfrm>
            <a:off x="5929322" y="5643578"/>
            <a:ext cx="135732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DGNCAR</a:t>
            </a:r>
            <a:endParaRPr lang="es-MX" dirty="0"/>
          </a:p>
        </p:txBody>
      </p:sp>
      <p:sp>
        <p:nvSpPr>
          <p:cNvPr id="20" name="19 Rectángulo redondeado"/>
          <p:cNvSpPr/>
          <p:nvPr/>
        </p:nvSpPr>
        <p:spPr>
          <a:xfrm>
            <a:off x="714348" y="1214422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DGAJ</a:t>
            </a:r>
            <a:endParaRPr lang="es-MX" dirty="0"/>
          </a:p>
        </p:txBody>
      </p:sp>
      <p:sp>
        <p:nvSpPr>
          <p:cNvPr id="22" name="21 Rectángulo redondeado"/>
          <p:cNvSpPr/>
          <p:nvPr/>
        </p:nvSpPr>
        <p:spPr>
          <a:xfrm>
            <a:off x="714348" y="1785926"/>
            <a:ext cx="1428760" cy="4286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DGCSD</a:t>
            </a:r>
            <a:endParaRPr lang="es-MX" dirty="0"/>
          </a:p>
        </p:txBody>
      </p:sp>
      <p:sp>
        <p:nvSpPr>
          <p:cNvPr id="23" name="22 Triángulo isósceles"/>
          <p:cNvSpPr/>
          <p:nvPr/>
        </p:nvSpPr>
        <p:spPr>
          <a:xfrm>
            <a:off x="6072198" y="1071546"/>
            <a:ext cx="1357322" cy="857256"/>
          </a:xfrm>
          <a:prstGeom prst="triangl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OIC</a:t>
            </a:r>
            <a:endParaRPr lang="es-MX" dirty="0"/>
          </a:p>
        </p:txBody>
      </p:sp>
      <p:cxnSp>
        <p:nvCxnSpPr>
          <p:cNvPr id="30" name="29 Conector recto"/>
          <p:cNvCxnSpPr/>
          <p:nvPr/>
        </p:nvCxnSpPr>
        <p:spPr>
          <a:xfrm rot="10800000">
            <a:off x="357158" y="2571744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rot="5400000">
            <a:off x="-1393867" y="4321975"/>
            <a:ext cx="350125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48 Conector recto"/>
          <p:cNvCxnSpPr/>
          <p:nvPr/>
        </p:nvCxnSpPr>
        <p:spPr>
          <a:xfrm>
            <a:off x="357158" y="3429000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>
            <a:off x="357158" y="428625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56 Conector recto de flecha"/>
          <p:cNvCxnSpPr/>
          <p:nvPr/>
        </p:nvCxnSpPr>
        <p:spPr>
          <a:xfrm>
            <a:off x="357158" y="5214950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58 Conector recto"/>
          <p:cNvCxnSpPr/>
          <p:nvPr/>
        </p:nvCxnSpPr>
        <p:spPr>
          <a:xfrm>
            <a:off x="357158" y="607220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 de flecha"/>
          <p:cNvCxnSpPr>
            <a:stCxn id="20" idx="3"/>
          </p:cNvCxnSpPr>
          <p:nvPr/>
        </p:nvCxnSpPr>
        <p:spPr>
          <a:xfrm>
            <a:off x="2143108" y="14287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62 Conector recto de flecha"/>
          <p:cNvCxnSpPr>
            <a:stCxn id="22" idx="3"/>
          </p:cNvCxnSpPr>
          <p:nvPr/>
        </p:nvCxnSpPr>
        <p:spPr>
          <a:xfrm>
            <a:off x="2143108" y="2000240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64 Conector recto"/>
          <p:cNvCxnSpPr/>
          <p:nvPr/>
        </p:nvCxnSpPr>
        <p:spPr>
          <a:xfrm rot="10800000">
            <a:off x="2786050" y="257174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 rot="16200000" flipH="1">
            <a:off x="1035819" y="4321975"/>
            <a:ext cx="3571900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2857488" y="6143644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 rot="10800000" flipV="1">
            <a:off x="5286380" y="2643182"/>
            <a:ext cx="357190" cy="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79 Conector recto"/>
          <p:cNvCxnSpPr/>
          <p:nvPr/>
        </p:nvCxnSpPr>
        <p:spPr>
          <a:xfrm rot="16200000" flipH="1">
            <a:off x="3607587" y="4321975"/>
            <a:ext cx="3429024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81 Conector recto"/>
          <p:cNvCxnSpPr/>
          <p:nvPr/>
        </p:nvCxnSpPr>
        <p:spPr>
          <a:xfrm>
            <a:off x="5357818" y="6072206"/>
            <a:ext cx="57150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recto"/>
          <p:cNvCxnSpPr/>
          <p:nvPr/>
        </p:nvCxnSpPr>
        <p:spPr>
          <a:xfrm>
            <a:off x="5286380" y="350043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86380" y="4357694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5357818" y="5072074"/>
            <a:ext cx="64294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2786050" y="3429000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2857488" y="4357694"/>
            <a:ext cx="64294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/>
          <p:nvPr/>
        </p:nvCxnSpPr>
        <p:spPr>
          <a:xfrm>
            <a:off x="2786050" y="5072074"/>
            <a:ext cx="78581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 smtClean="0">
                <a:latin typeface="Calibri" pitchFamily="34" charset="0"/>
              </a:rPr>
              <a:t>Antecedentes constitucionales</a:t>
            </a: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MX" sz="2400" dirty="0" smtClean="0">
                <a:latin typeface="Calibri" pitchFamily="34" charset="0"/>
              </a:rPr>
              <a:t>1977.- Reforma política: Adición al artículo 6º constitucional: </a:t>
            </a:r>
            <a:r>
              <a:rPr lang="es-MX" sz="2400" i="1" dirty="0" smtClean="0">
                <a:latin typeface="Calibri" pitchFamily="34" charset="0"/>
              </a:rPr>
              <a:t>El derecho a la Información será garantizado por el Estado.</a:t>
            </a:r>
          </a:p>
          <a:p>
            <a:pPr algn="just">
              <a:buNone/>
            </a:pPr>
            <a:endParaRPr lang="es-MX" sz="2400" i="1" dirty="0" smtClean="0">
              <a:latin typeface="Calibri" pitchFamily="34" charset="0"/>
            </a:endParaRPr>
          </a:p>
          <a:p>
            <a:pPr algn="just"/>
            <a:r>
              <a:rPr lang="es-MX" sz="2400" dirty="0" smtClean="0">
                <a:latin typeface="Calibri" pitchFamily="34" charset="0"/>
              </a:rPr>
              <a:t>El derecho a la información fue interpretado como una garantía social (derecho de los partidos políticos a manifestar sus ideas en medios masivos de comunicación)</a:t>
            </a:r>
          </a:p>
          <a:p>
            <a:pPr algn="just"/>
            <a:endParaRPr lang="es-MX" sz="2400" dirty="0" smtClean="0">
              <a:latin typeface="Calibri" pitchFamily="34" charset="0"/>
            </a:endParaRPr>
          </a:p>
          <a:p>
            <a:pPr algn="just"/>
            <a:r>
              <a:rPr lang="es-MX" sz="2400" dirty="0" smtClean="0">
                <a:latin typeface="Calibri" pitchFamily="34" charset="0"/>
              </a:rPr>
              <a:t>El Poder Judicial de la Federación ratificó este criterio en diversos casos.</a:t>
            </a:r>
          </a:p>
          <a:p>
            <a:pPr algn="just"/>
            <a:endParaRPr lang="es-MX" sz="2400" dirty="0" smtClean="0">
              <a:latin typeface="Calibri" pitchFamily="34" charset="0"/>
            </a:endParaRPr>
          </a:p>
          <a:p>
            <a:pPr algn="just"/>
            <a:r>
              <a:rPr lang="es-MX" sz="2400" dirty="0" smtClean="0">
                <a:latin typeface="Calibri" pitchFamily="34" charset="0"/>
              </a:rPr>
              <a:t>2000 la SCJN reconoce el derecho a la información como una garantía individual.</a:t>
            </a:r>
            <a:endParaRPr lang="es-MX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285852" y="2357430"/>
            <a:ext cx="642942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s-E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alibri" pitchFamily="34" charset="0"/>
              </a:rPr>
              <a:t>8. Perspectivas</a:t>
            </a:r>
            <a:endParaRPr lang="es-ES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>
                <a:latin typeface="Calibri" pitchFamily="34" charset="0"/>
              </a:rPr>
              <a:t>Perspectivas en materia de transparencia y acceso a la información</a:t>
            </a:r>
            <a:endParaRPr lang="es-AR" sz="2800" dirty="0">
              <a:latin typeface="Calibri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s-AR" dirty="0" smtClean="0">
                <a:latin typeface="Calibri" pitchFamily="34" charset="0"/>
              </a:rPr>
              <a:t>Fortalecer transparencia proactiva, a través de la definición y publicación  de información relevante para la sociedad</a:t>
            </a:r>
          </a:p>
          <a:p>
            <a:pPr algn="just">
              <a:buNone/>
            </a:pPr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Generar una cultura de gestión documental en la APF.</a:t>
            </a:r>
          </a:p>
          <a:p>
            <a:pPr algn="just"/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Generar alianzas estratégicas nacionales e internacionales.</a:t>
            </a:r>
          </a:p>
          <a:p>
            <a:pPr algn="just">
              <a:buNone/>
            </a:pPr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Participación activa en la Alianza para un Gobierno Abierto, como actor fundamental que promueva el cumplimiento de compromisos en temas de transparencia, acceso a la información y rendición de cuentas.</a:t>
            </a:r>
          </a:p>
          <a:p>
            <a:pPr algn="just">
              <a:buNone/>
            </a:pPr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Consolidación de la RTA a través de la promoción del trabajo que se realiza, el cumplimiento de sus objetivos y la aportación de la experiencia del IFAI.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sz="3200" dirty="0" smtClean="0">
                <a:latin typeface="Calibri" pitchFamily="34" charset="0"/>
              </a:rPr>
              <a:t>Perspectivas en materia de transparencia y acceso a la información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AR" dirty="0" smtClean="0">
                <a:latin typeface="Calibri" pitchFamily="34" charset="0"/>
              </a:rPr>
              <a:t>Actualización de la normatividad que rige al IFAI, de conformidad con una reciente reforma constitucional que obliga a las autoridades administrativas a aplicar disposiciones contenidas en los Tratados y Convenciones Internacionales.</a:t>
            </a:r>
          </a:p>
          <a:p>
            <a:pPr algn="just">
              <a:buNone/>
            </a:pPr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Velar por el ejercicio del derecho de acceso a la información y simultáneamente proteger el derecho a la protección de datos personales</a:t>
            </a:r>
          </a:p>
          <a:p>
            <a:pPr algn="just">
              <a:buNone/>
            </a:pPr>
            <a:endParaRPr lang="es-AR" dirty="0" smtClean="0">
              <a:latin typeface="Calibri" pitchFamily="34" charset="0"/>
            </a:endParaRPr>
          </a:p>
          <a:p>
            <a:pPr algn="just"/>
            <a:r>
              <a:rPr lang="es-AR" dirty="0" smtClean="0">
                <a:latin typeface="Calibri" pitchFamily="34" charset="0"/>
              </a:rPr>
              <a:t>Modernizar los sistemas informáticos del IFAI para facilitar el ejercicio de los derechos .</a:t>
            </a:r>
          </a:p>
          <a:p>
            <a:endParaRPr lang="es-AR" dirty="0" smtClean="0">
              <a:latin typeface="Calibri" pitchFamily="34" charset="0"/>
            </a:endParaRP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>
                <a:latin typeface="Calibri" pitchFamily="34" charset="0"/>
              </a:rPr>
              <a:t>Antecedentes</a:t>
            </a: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3920" cy="4929222"/>
          </a:xfrm>
        </p:spPr>
        <p:txBody>
          <a:bodyPr>
            <a:normAutofit fontScale="92500" lnSpcReduction="20000"/>
          </a:bodyPr>
          <a:lstStyle/>
          <a:p>
            <a:endParaRPr lang="es-MX" dirty="0" smtClean="0">
              <a:latin typeface="+mj-lt"/>
            </a:endParaRPr>
          </a:p>
          <a:p>
            <a:r>
              <a:rPr lang="es-MX" dirty="0" smtClean="0">
                <a:latin typeface="Calibri" pitchFamily="34" charset="0"/>
              </a:rPr>
              <a:t>3 Iniciativas (2001)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Diputado Barbosa Huerta –PRD-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u="sng" dirty="0" smtClean="0">
                <a:latin typeface="Calibri" pitchFamily="34" charset="0"/>
              </a:rPr>
              <a:t>Grupo Oaxaca </a:t>
            </a:r>
            <a:r>
              <a:rPr lang="es-MX" dirty="0" smtClean="0">
                <a:latin typeface="Calibri" pitchFamily="34" charset="0"/>
              </a:rPr>
              <a:t>–adoptada por diversos partidos políticos.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Poder Ejecutivo Federal</a:t>
            </a:r>
          </a:p>
          <a:p>
            <a:pPr marL="514350" indent="-514350">
              <a:buNone/>
            </a:pPr>
            <a:endParaRPr lang="es-MX" dirty="0" smtClean="0">
              <a:latin typeface="Calibri" pitchFamily="34" charset="0"/>
            </a:endParaRPr>
          </a:p>
          <a:p>
            <a:pPr marL="514350" indent="-514350"/>
            <a:r>
              <a:rPr lang="es-MX" dirty="0" smtClean="0">
                <a:latin typeface="Calibri" pitchFamily="34" charset="0"/>
              </a:rPr>
              <a:t>Publicada en el DOF el 11 de junio de 2002.</a:t>
            </a:r>
          </a:p>
          <a:p>
            <a:pPr marL="514350" indent="-514350">
              <a:buNone/>
            </a:pPr>
            <a:endParaRPr lang="es-MX" dirty="0" smtClean="0">
              <a:latin typeface="Calibri" pitchFamily="34" charset="0"/>
            </a:endParaRPr>
          </a:p>
          <a:p>
            <a:pPr marL="514350" indent="-514350"/>
            <a:r>
              <a:rPr lang="es-MX" dirty="0" smtClean="0">
                <a:latin typeface="Calibri" pitchFamily="34" charset="0"/>
              </a:rPr>
              <a:t>Aplicación paulatina: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Entró en vigor el 12 de junio de 2002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Publicación de normatividad secundaria un año después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Presentación de solicitudes un año después.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Nombramiento Comisionados  </a:t>
            </a:r>
            <a:r>
              <a:rPr lang="es-MX" dirty="0" err="1" smtClean="0">
                <a:latin typeface="Calibri" pitchFamily="34" charset="0"/>
              </a:rPr>
              <a:t>escalanoda</a:t>
            </a:r>
            <a:endParaRPr lang="es-MX" dirty="0" smtClean="0">
              <a:latin typeface="Calibri" pitchFamily="34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es-MX" dirty="0" smtClean="0">
                <a:latin typeface="Calibri" pitchFamily="34" charset="0"/>
              </a:rPr>
              <a:t>Publicación obligaciones de transparencia un año después</a:t>
            </a:r>
          </a:p>
          <a:p>
            <a:pPr marL="514350" indent="-514350">
              <a:buAutoNum type="alphaLcParenR" startAt="3"/>
            </a:pPr>
            <a:endParaRPr lang="es-MX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929058" y="285728"/>
            <a:ext cx="4962525" cy="835025"/>
          </a:xfrm>
        </p:spPr>
        <p:txBody>
          <a:bodyPr>
            <a:normAutofit/>
          </a:bodyPr>
          <a:lstStyle/>
          <a:p>
            <a:r>
              <a:rPr lang="es-MX" sz="4000" b="1" dirty="0">
                <a:solidFill>
                  <a:schemeClr val="accent1"/>
                </a:solidFill>
              </a:rPr>
              <a:t>México</a:t>
            </a:r>
            <a:endParaRPr lang="es-ES" sz="4000" b="1" dirty="0">
              <a:solidFill>
                <a:schemeClr val="accent1"/>
              </a:solidFill>
            </a:endParaRPr>
          </a:p>
        </p:txBody>
      </p:sp>
      <p:sp>
        <p:nvSpPr>
          <p:cNvPr id="357379" name="AutoShape 3"/>
          <p:cNvSpPr>
            <a:spLocks/>
          </p:cNvSpPr>
          <p:nvPr/>
        </p:nvSpPr>
        <p:spPr bwMode="auto">
          <a:xfrm>
            <a:off x="1979613" y="1557338"/>
            <a:ext cx="1296987" cy="4679950"/>
          </a:xfrm>
          <a:prstGeom prst="leftBrace">
            <a:avLst>
              <a:gd name="adj1" fmla="val 0"/>
              <a:gd name="adj2" fmla="val 50000"/>
            </a:avLst>
          </a:prstGeom>
          <a:noFill/>
          <a:ln w="28575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357380" name="Text Box 4"/>
          <p:cNvSpPr txBox="1">
            <a:spLocks noChangeArrowheads="1"/>
          </p:cNvSpPr>
          <p:nvPr/>
        </p:nvSpPr>
        <p:spPr bwMode="auto">
          <a:xfrm>
            <a:off x="3059113" y="2060575"/>
            <a:ext cx="2422525" cy="4318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000" b="0" dirty="0">
                <a:solidFill>
                  <a:srgbClr val="482400"/>
                </a:solidFill>
                <a:latin typeface="Tahoma" pitchFamily="34" charset="0"/>
              </a:rPr>
              <a:t>Federación</a:t>
            </a:r>
            <a:endParaRPr lang="es-ES" sz="2000" b="0" dirty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1" name="Text Box 5"/>
          <p:cNvSpPr txBox="1">
            <a:spLocks noChangeArrowheads="1"/>
          </p:cNvSpPr>
          <p:nvPr/>
        </p:nvSpPr>
        <p:spPr bwMode="auto">
          <a:xfrm>
            <a:off x="3132138" y="3754438"/>
            <a:ext cx="2422525" cy="466725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000" b="0">
                <a:solidFill>
                  <a:srgbClr val="482400"/>
                </a:solidFill>
                <a:latin typeface="Tahoma" pitchFamily="34" charset="0"/>
              </a:rPr>
              <a:t>Estados y D.F.</a:t>
            </a:r>
            <a:endParaRPr lang="es-ES" sz="2000" b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2" name="Text Box 6"/>
          <p:cNvSpPr txBox="1">
            <a:spLocks noChangeArrowheads="1"/>
          </p:cNvSpPr>
          <p:nvPr/>
        </p:nvSpPr>
        <p:spPr bwMode="auto">
          <a:xfrm>
            <a:off x="3132138" y="4856163"/>
            <a:ext cx="2422525" cy="444500"/>
          </a:xfrm>
          <a:prstGeom prst="rect">
            <a:avLst/>
          </a:prstGeom>
          <a:noFill/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000" b="0">
                <a:solidFill>
                  <a:srgbClr val="482400"/>
                </a:solidFill>
                <a:latin typeface="Tahoma" pitchFamily="34" charset="0"/>
              </a:rPr>
              <a:t>Municipios</a:t>
            </a:r>
            <a:endParaRPr lang="es-ES" sz="2000" b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3" name="Text Box 7"/>
          <p:cNvSpPr txBox="1">
            <a:spLocks noChangeArrowheads="1"/>
          </p:cNvSpPr>
          <p:nvPr/>
        </p:nvSpPr>
        <p:spPr bwMode="auto">
          <a:xfrm>
            <a:off x="214282" y="3071810"/>
            <a:ext cx="172878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800" dirty="0" smtClean="0">
                <a:solidFill>
                  <a:srgbClr val="482400"/>
                </a:solidFill>
                <a:latin typeface="Arial" charset="0"/>
              </a:rPr>
              <a:t>Estado</a:t>
            </a:r>
          </a:p>
          <a:p>
            <a:r>
              <a:rPr lang="es-MX" sz="2800" dirty="0" smtClean="0">
                <a:solidFill>
                  <a:srgbClr val="482400"/>
                </a:solidFill>
                <a:latin typeface="Arial" charset="0"/>
              </a:rPr>
              <a:t>Artículos 73 y 124 CPEUM</a:t>
            </a:r>
            <a:endParaRPr lang="es-ES" sz="2800" dirty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4" name="Text Box 8"/>
          <p:cNvSpPr txBox="1">
            <a:spLocks noChangeArrowheads="1"/>
          </p:cNvSpPr>
          <p:nvPr/>
        </p:nvSpPr>
        <p:spPr bwMode="auto">
          <a:xfrm>
            <a:off x="5580063" y="1341438"/>
            <a:ext cx="3024187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S" sz="1800" b="0">
              <a:solidFill>
                <a:srgbClr val="482400"/>
              </a:solidFill>
              <a:latin typeface="Tahoma" pitchFamily="34" charset="0"/>
            </a:endParaRPr>
          </a:p>
          <a:p>
            <a:r>
              <a:rPr lang="es-ES" sz="1800">
                <a:solidFill>
                  <a:srgbClr val="482400"/>
                </a:solidFill>
                <a:latin typeface="Tahoma" pitchFamily="34" charset="0"/>
              </a:rPr>
              <a:t>Ley Federal de Transparencia y Acceso a la Información Pública Gubernamental</a:t>
            </a:r>
            <a:endParaRPr lang="es-ES" sz="180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5" name="AutoShape 9"/>
          <p:cNvSpPr>
            <a:spLocks/>
          </p:cNvSpPr>
          <p:nvPr/>
        </p:nvSpPr>
        <p:spPr bwMode="auto">
          <a:xfrm>
            <a:off x="5651500" y="3213100"/>
            <a:ext cx="720725" cy="2520950"/>
          </a:xfrm>
          <a:prstGeom prst="rightBrace">
            <a:avLst>
              <a:gd name="adj1" fmla="val 29148"/>
              <a:gd name="adj2" fmla="val 50000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57386" name="Text Box 10"/>
          <p:cNvSpPr txBox="1">
            <a:spLocks noChangeArrowheads="1"/>
          </p:cNvSpPr>
          <p:nvPr/>
        </p:nvSpPr>
        <p:spPr bwMode="auto">
          <a:xfrm>
            <a:off x="6300788" y="3213100"/>
            <a:ext cx="24225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2000" b="0">
                <a:solidFill>
                  <a:srgbClr val="482400"/>
                </a:solidFill>
                <a:latin typeface="Tahoma" pitchFamily="34" charset="0"/>
              </a:rPr>
              <a:t>Leyes estatales de transparencia y acceso a la información</a:t>
            </a:r>
            <a:endParaRPr lang="es-ES" sz="2000" b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7" name="AutoShape 11"/>
          <p:cNvSpPr>
            <a:spLocks noChangeArrowheads="1"/>
          </p:cNvSpPr>
          <p:nvPr/>
        </p:nvSpPr>
        <p:spPr bwMode="auto">
          <a:xfrm>
            <a:off x="7164388" y="4652963"/>
            <a:ext cx="576262" cy="647700"/>
          </a:xfrm>
          <a:prstGeom prst="downArrow">
            <a:avLst>
              <a:gd name="adj1" fmla="val 50000"/>
              <a:gd name="adj2" fmla="val 28099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sp>
        <p:nvSpPr>
          <p:cNvPr id="357388" name="Text Box 12"/>
          <p:cNvSpPr txBox="1">
            <a:spLocks noChangeArrowheads="1"/>
          </p:cNvSpPr>
          <p:nvPr/>
        </p:nvSpPr>
        <p:spPr bwMode="auto">
          <a:xfrm>
            <a:off x="6300788" y="5373688"/>
            <a:ext cx="24225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ES" sz="2000" b="0">
                <a:solidFill>
                  <a:srgbClr val="482400"/>
                </a:solidFill>
                <a:latin typeface="Tahoma" pitchFamily="34" charset="0"/>
              </a:rPr>
              <a:t>Órganos estatales de acceso a la información</a:t>
            </a:r>
            <a:endParaRPr lang="es-ES" sz="2000" b="0">
              <a:solidFill>
                <a:srgbClr val="482400"/>
              </a:solidFill>
              <a:latin typeface="Arial" charset="0"/>
            </a:endParaRPr>
          </a:p>
        </p:txBody>
      </p:sp>
      <p:sp>
        <p:nvSpPr>
          <p:cNvPr id="357389" name="Line 13"/>
          <p:cNvSpPr>
            <a:spLocks noChangeShapeType="1"/>
          </p:cNvSpPr>
          <p:nvPr/>
        </p:nvSpPr>
        <p:spPr bwMode="auto">
          <a:xfrm>
            <a:off x="3348038" y="2781300"/>
            <a:ext cx="5256212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5330" name="Picture 2" descr="Mapa colores estados por añ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07950" y="-14288"/>
            <a:ext cx="9324975" cy="6886576"/>
          </a:xfrm>
          <a:prstGeom prst="rect">
            <a:avLst/>
          </a:prstGeom>
          <a:noFill/>
        </p:spPr>
      </p:pic>
      <p:sp>
        <p:nvSpPr>
          <p:cNvPr id="355331" name="Text Box 3"/>
          <p:cNvSpPr txBox="1">
            <a:spLocks noChangeArrowheads="1"/>
          </p:cNvSpPr>
          <p:nvPr/>
        </p:nvSpPr>
        <p:spPr bwMode="auto">
          <a:xfrm>
            <a:off x="3341688" y="85725"/>
            <a:ext cx="5767387" cy="831850"/>
          </a:xfrm>
          <a:prstGeom prst="rect">
            <a:avLst/>
          </a:prstGeom>
          <a:solidFill>
            <a:srgbClr val="EAEAEA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/>
            <a:r>
              <a:rPr lang="es-MX">
                <a:solidFill>
                  <a:srgbClr val="000000"/>
                </a:solidFill>
                <a:latin typeface="Tahoma" pitchFamily="34" charset="0"/>
              </a:rPr>
              <a:t>33 leyes de transparencia en México: una federal y 32 estatales</a:t>
            </a:r>
            <a:endParaRPr lang="es-ES">
              <a:solidFill>
                <a:srgbClr val="000000"/>
              </a:solidFill>
              <a:latin typeface="Tahoma" pitchFamily="34" charset="0"/>
            </a:endParaRPr>
          </a:p>
        </p:txBody>
      </p:sp>
      <p:graphicFrame>
        <p:nvGraphicFramePr>
          <p:cNvPr id="355332" name="Group 4"/>
          <p:cNvGraphicFramePr>
            <a:graphicFrameLocks noGrp="1"/>
          </p:cNvGraphicFramePr>
          <p:nvPr/>
        </p:nvGraphicFramePr>
        <p:xfrm>
          <a:off x="107950" y="4406900"/>
          <a:ext cx="2846388" cy="2194560"/>
        </p:xfrm>
        <a:graphic>
          <a:graphicData uri="http://schemas.openxmlformats.org/drawingml/2006/table">
            <a:tbl>
              <a:tblPr/>
              <a:tblGrid>
                <a:gridCol w="690563"/>
                <a:gridCol w="2155825"/>
              </a:tblGrid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endParaRPr kumimoji="0" lang="es-E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Año de aprobación</a:t>
                      </a:r>
                      <a:endParaRPr kumimoji="0" lang="es-E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</a:rPr>
                        <a:t>5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2002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2003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2004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2005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  <a:tr h="173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120000"/>
                        <a:buFont typeface="Times" pitchFamily="18" charset="0"/>
                        <a:buNone/>
                        <a:tabLst/>
                      </a:pPr>
                      <a:r>
                        <a:rPr kumimoji="0" lang="es-MX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2006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ChangeArrowheads="1"/>
          </p:cNvSpPr>
          <p:nvPr/>
        </p:nvSpPr>
        <p:spPr bwMode="auto">
          <a:xfrm>
            <a:off x="4071934" y="1857364"/>
            <a:ext cx="2016125" cy="936625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1600" dirty="0">
                <a:solidFill>
                  <a:schemeClr val="accent1"/>
                </a:solidFill>
                <a:latin typeface="Arial" charset="0"/>
              </a:rPr>
              <a:t>Poder Ejecutivo</a:t>
            </a:r>
          </a:p>
        </p:txBody>
      </p:sp>
      <p:sp>
        <p:nvSpPr>
          <p:cNvPr id="359427" name="Rectangle 3"/>
          <p:cNvSpPr>
            <a:spLocks noChangeArrowheads="1"/>
          </p:cNvSpPr>
          <p:nvPr/>
        </p:nvSpPr>
        <p:spPr bwMode="auto">
          <a:xfrm>
            <a:off x="4000496" y="3071810"/>
            <a:ext cx="2016125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1600">
                <a:latin typeface="Arial" charset="0"/>
              </a:rPr>
              <a:t>Poder Judicial</a:t>
            </a:r>
            <a:endParaRPr lang="es-ES" sz="1600">
              <a:latin typeface="Arial" charset="0"/>
            </a:endParaRPr>
          </a:p>
        </p:txBody>
      </p:sp>
      <p:sp>
        <p:nvSpPr>
          <p:cNvPr id="359428" name="Rectangle 4"/>
          <p:cNvSpPr>
            <a:spLocks noChangeArrowheads="1"/>
          </p:cNvSpPr>
          <p:nvPr/>
        </p:nvSpPr>
        <p:spPr bwMode="auto">
          <a:xfrm>
            <a:off x="4000496" y="4286256"/>
            <a:ext cx="19431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1600" dirty="0">
                <a:latin typeface="Arial" charset="0"/>
              </a:rPr>
              <a:t>Poder Legislativo</a:t>
            </a:r>
            <a:endParaRPr lang="es-ES" sz="1600" dirty="0">
              <a:latin typeface="Arial" charset="0"/>
            </a:endParaRPr>
          </a:p>
        </p:txBody>
      </p:sp>
      <p:sp>
        <p:nvSpPr>
          <p:cNvPr id="359429" name="Rectangle 5"/>
          <p:cNvSpPr>
            <a:spLocks noChangeArrowheads="1"/>
          </p:cNvSpPr>
          <p:nvPr/>
        </p:nvSpPr>
        <p:spPr bwMode="auto">
          <a:xfrm>
            <a:off x="4000496" y="5429264"/>
            <a:ext cx="1944687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1600" dirty="0">
                <a:latin typeface="Arial" charset="0"/>
              </a:rPr>
              <a:t>Órganos</a:t>
            </a:r>
          </a:p>
          <a:p>
            <a:r>
              <a:rPr lang="es-MX" sz="1600" dirty="0">
                <a:latin typeface="Arial" charset="0"/>
              </a:rPr>
              <a:t>Constitucionales</a:t>
            </a:r>
          </a:p>
          <a:p>
            <a:r>
              <a:rPr lang="es-MX" sz="1600" dirty="0">
                <a:latin typeface="Arial" charset="0"/>
              </a:rPr>
              <a:t>autónomos</a:t>
            </a:r>
            <a:endParaRPr lang="es-ES" sz="1600" dirty="0">
              <a:latin typeface="Arial" charset="0"/>
            </a:endParaRPr>
          </a:p>
        </p:txBody>
      </p:sp>
      <p:sp>
        <p:nvSpPr>
          <p:cNvPr id="359430" name="Rectangle 6"/>
          <p:cNvSpPr>
            <a:spLocks noChangeArrowheads="1"/>
          </p:cNvSpPr>
          <p:nvPr/>
        </p:nvSpPr>
        <p:spPr bwMode="auto">
          <a:xfrm>
            <a:off x="500034" y="214290"/>
            <a:ext cx="8281987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Ley Federal de Transparencia y Acceso a</a:t>
            </a:r>
          </a:p>
          <a:p>
            <a:pPr algn="ctr"/>
            <a:r>
              <a:rPr lang="es-MX" sz="28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la Información Pública Gubernamental</a:t>
            </a:r>
            <a:endParaRPr lang="es-ES" sz="2800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59431" name="Rectangle 7"/>
          <p:cNvSpPr>
            <a:spLocks noChangeArrowheads="1"/>
          </p:cNvSpPr>
          <p:nvPr/>
        </p:nvSpPr>
        <p:spPr bwMode="auto">
          <a:xfrm>
            <a:off x="468313" y="2779713"/>
            <a:ext cx="2590800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s-MX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Sujetos </a:t>
            </a:r>
          </a:p>
          <a:p>
            <a:r>
              <a:rPr lang="es-MX" sz="40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charset="0"/>
              </a:rPr>
              <a:t>Obligados</a:t>
            </a:r>
            <a:endParaRPr lang="es-ES" sz="4000" dirty="0">
              <a:solidFill>
                <a:schemeClr val="accent1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  <p:sp>
        <p:nvSpPr>
          <p:cNvPr id="359432" name="AutoShape 8"/>
          <p:cNvSpPr>
            <a:spLocks noChangeArrowheads="1"/>
          </p:cNvSpPr>
          <p:nvPr/>
        </p:nvSpPr>
        <p:spPr bwMode="auto">
          <a:xfrm rot="16200000">
            <a:off x="6588126" y="1773237"/>
            <a:ext cx="431800" cy="1152525"/>
          </a:xfrm>
          <a:prstGeom prst="upArrow">
            <a:avLst>
              <a:gd name="adj1" fmla="val 50000"/>
              <a:gd name="adj2" fmla="val 66728"/>
            </a:avLst>
          </a:prstGeom>
          <a:solidFill>
            <a:srgbClr val="339966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  <p:pic>
        <p:nvPicPr>
          <p:cNvPr id="359433" name="Picture 9" descr="Copia de Logo  IFA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288" y="1844675"/>
            <a:ext cx="1150937" cy="2105025"/>
          </a:xfrm>
          <a:prstGeom prst="rect">
            <a:avLst/>
          </a:prstGeom>
          <a:noFill/>
        </p:spPr>
      </p:pic>
      <p:sp>
        <p:nvSpPr>
          <p:cNvPr id="359434" name="AutoShape 10"/>
          <p:cNvSpPr>
            <a:spLocks/>
          </p:cNvSpPr>
          <p:nvPr/>
        </p:nvSpPr>
        <p:spPr bwMode="auto">
          <a:xfrm>
            <a:off x="3276600" y="1773238"/>
            <a:ext cx="358775" cy="4895850"/>
          </a:xfrm>
          <a:prstGeom prst="leftBrace">
            <a:avLst>
              <a:gd name="adj1" fmla="val 113717"/>
              <a:gd name="adj2" fmla="val 50000"/>
            </a:avLst>
          </a:prstGeom>
          <a:noFill/>
          <a:ln w="222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b="1" dirty="0" smtClean="0">
                <a:latin typeface="Calibri" pitchFamily="34" charset="0"/>
              </a:rPr>
              <a:t>Sujetos obligados indirectos</a:t>
            </a:r>
            <a:endParaRPr lang="es-MX" b="1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85720" y="1428736"/>
            <a:ext cx="8503920" cy="4929222"/>
          </a:xfrm>
        </p:spPr>
        <p:txBody>
          <a:bodyPr>
            <a:normAutofit/>
          </a:bodyPr>
          <a:lstStyle/>
          <a:p>
            <a:endParaRPr lang="es-MX" dirty="0" smtClean="0">
              <a:latin typeface="+mj-lt"/>
            </a:endParaRPr>
          </a:p>
          <a:p>
            <a:pPr marL="514350" indent="-514350">
              <a:buAutoNum type="alphaLcParenR"/>
            </a:pPr>
            <a:r>
              <a:rPr lang="es-MX" sz="3200" dirty="0" smtClean="0">
                <a:latin typeface="Calibri" pitchFamily="34" charset="0"/>
              </a:rPr>
              <a:t>Partidos Políticos, agrupaciones políticos nacionales –expresos-. (artículo 11)</a:t>
            </a:r>
          </a:p>
          <a:p>
            <a:pPr marL="514350" indent="-514350">
              <a:buAutoNum type="alphaLcParenR"/>
            </a:pPr>
            <a:endParaRPr lang="es-MX" sz="3200" dirty="0" smtClean="0">
              <a:latin typeface="Calibri" pitchFamily="34" charset="0"/>
            </a:endParaRPr>
          </a:p>
          <a:p>
            <a:pPr marL="514350" indent="-514350">
              <a:buAutoNum type="alphaLcParenR"/>
            </a:pPr>
            <a:r>
              <a:rPr lang="es-MX" sz="3200" dirty="0" smtClean="0">
                <a:latin typeface="Calibri" pitchFamily="34" charset="0"/>
              </a:rPr>
              <a:t>Cualquier persona que reciba recursos públicos (artículo 12) </a:t>
            </a:r>
          </a:p>
          <a:p>
            <a:pPr marL="514350" indent="-514350">
              <a:buNone/>
            </a:pPr>
            <a:r>
              <a:rPr lang="es-MX" sz="3200" dirty="0" smtClean="0">
                <a:latin typeface="Calibri" pitchFamily="34" charset="0"/>
              </a:rPr>
              <a:t> 	Ejemplo: Sindicatos, becarios, indemnizados,  entre otros.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1054</TotalTime>
  <Words>1545</Words>
  <Application>Microsoft Office PowerPoint</Application>
  <PresentationFormat>Presentación en pantalla (4:3)</PresentationFormat>
  <Paragraphs>281</Paragraphs>
  <Slides>42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42</vt:i4>
      </vt:variant>
    </vt:vector>
  </HeadingPairs>
  <TitlesOfParts>
    <vt:vector size="43" baseType="lpstr">
      <vt:lpstr>Mirador</vt:lpstr>
      <vt:lpstr>Diapositiva 1</vt:lpstr>
      <vt:lpstr>Contenido</vt:lpstr>
      <vt:lpstr>Diapositiva 3</vt:lpstr>
      <vt:lpstr>Antecedentes constitucionales</vt:lpstr>
      <vt:lpstr>Antecedentes</vt:lpstr>
      <vt:lpstr>México</vt:lpstr>
      <vt:lpstr>Diapositiva 7</vt:lpstr>
      <vt:lpstr>Diapositiva 8</vt:lpstr>
      <vt:lpstr>Sujetos obligados indirectos</vt:lpstr>
      <vt:lpstr>2.- Consolidación del derecho de acceso a la información (2007)</vt:lpstr>
      <vt:lpstr>Antecedentes</vt:lpstr>
      <vt:lpstr>Reforma al artículo 6o constitucional</vt:lpstr>
      <vt:lpstr>Principios</vt:lpstr>
      <vt:lpstr>Bases</vt:lpstr>
      <vt:lpstr>Bases</vt:lpstr>
      <vt:lpstr>Bases</vt:lpstr>
      <vt:lpstr>Diapositiva 17</vt:lpstr>
      <vt:lpstr>Diseño institucional</vt:lpstr>
      <vt:lpstr> Instituto Federal de Acceso a la Información y Protección Datos</vt:lpstr>
      <vt:lpstr>Autonomía funcional del órgano revisor</vt:lpstr>
      <vt:lpstr>Diapositiva 21</vt:lpstr>
      <vt:lpstr>Diapositiva 22</vt:lpstr>
      <vt:lpstr>Resoluciones del IFAI</vt:lpstr>
      <vt:lpstr>Diapositiva 24</vt:lpstr>
      <vt:lpstr>Diapositiva 25</vt:lpstr>
      <vt:lpstr>Excepciones a la reserva</vt:lpstr>
      <vt:lpstr>Versiones públicas</vt:lpstr>
      <vt:lpstr>Diapositiva 28</vt:lpstr>
      <vt:lpstr>Artículo 7 LFTAIPG</vt:lpstr>
      <vt:lpstr>Diapositiva 30</vt:lpstr>
      <vt:lpstr>SOLICITUDES DE ACCESO A LA INFORMACIÓN</vt:lpstr>
      <vt:lpstr>RECURSOS DE REVISIÓN</vt:lpstr>
      <vt:lpstr>CONSULTAS AL POT</vt:lpstr>
      <vt:lpstr>ORGANISMOS CON MÁS SOLICITUDES</vt:lpstr>
      <vt:lpstr>   ORGANISMOS CON MÁS RECURSOS DE REVISIÓN</vt:lpstr>
      <vt:lpstr>Diapositiva 36</vt:lpstr>
      <vt:lpstr>¿A qué responde?</vt:lpstr>
      <vt:lpstr>Estructura 2003- 2011 </vt:lpstr>
      <vt:lpstr>Nueva estructura</vt:lpstr>
      <vt:lpstr>Diapositiva 40</vt:lpstr>
      <vt:lpstr>   Perspectivas en materia de transparencia y acceso a la información</vt:lpstr>
      <vt:lpstr>Perspectivas en materia de transparencia y acceso a la información</vt:lpstr>
    </vt:vector>
  </TitlesOfParts>
  <Company>IFAI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angel.trinidad</dc:creator>
  <cp:lastModifiedBy>justino.nunez</cp:lastModifiedBy>
  <cp:revision>73</cp:revision>
  <dcterms:created xsi:type="dcterms:W3CDTF">2011-11-15T17:45:06Z</dcterms:created>
  <dcterms:modified xsi:type="dcterms:W3CDTF">2012-11-13T00:57:10Z</dcterms:modified>
</cp:coreProperties>
</file>